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37"/>
  </p:notesMasterIdLst>
  <p:sldIdLst>
    <p:sldId id="257" r:id="rId5"/>
    <p:sldId id="306" r:id="rId6"/>
    <p:sldId id="313" r:id="rId7"/>
    <p:sldId id="387" r:id="rId8"/>
    <p:sldId id="307" r:id="rId9"/>
    <p:sldId id="418" r:id="rId10"/>
    <p:sldId id="445" r:id="rId11"/>
    <p:sldId id="319" r:id="rId12"/>
    <p:sldId id="321" r:id="rId13"/>
    <p:sldId id="447" r:id="rId14"/>
    <p:sldId id="435" r:id="rId15"/>
    <p:sldId id="455" r:id="rId16"/>
    <p:sldId id="450" r:id="rId17"/>
    <p:sldId id="438" r:id="rId18"/>
    <p:sldId id="439" r:id="rId19"/>
    <p:sldId id="454" r:id="rId20"/>
    <p:sldId id="453" r:id="rId21"/>
    <p:sldId id="456" r:id="rId22"/>
    <p:sldId id="442" r:id="rId23"/>
    <p:sldId id="382" r:id="rId24"/>
    <p:sldId id="443" r:id="rId25"/>
    <p:sldId id="396" r:id="rId26"/>
    <p:sldId id="446" r:id="rId27"/>
    <p:sldId id="324" r:id="rId28"/>
    <p:sldId id="457" r:id="rId29"/>
    <p:sldId id="421" r:id="rId30"/>
    <p:sldId id="458" r:id="rId31"/>
    <p:sldId id="423" r:id="rId32"/>
    <p:sldId id="426" r:id="rId33"/>
    <p:sldId id="424" r:id="rId34"/>
    <p:sldId id="425" r:id="rId35"/>
    <p:sldId id="32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42ADD12-DE9C-8441-AA87-F26EB3497443}">
          <p14:sldIdLst>
            <p14:sldId id="257"/>
            <p14:sldId id="306"/>
            <p14:sldId id="313"/>
            <p14:sldId id="387"/>
            <p14:sldId id="307"/>
            <p14:sldId id="418"/>
            <p14:sldId id="445"/>
            <p14:sldId id="319"/>
            <p14:sldId id="321"/>
            <p14:sldId id="447"/>
            <p14:sldId id="435"/>
            <p14:sldId id="455"/>
            <p14:sldId id="450"/>
            <p14:sldId id="438"/>
            <p14:sldId id="439"/>
            <p14:sldId id="454"/>
            <p14:sldId id="453"/>
            <p14:sldId id="456"/>
            <p14:sldId id="442"/>
          </p14:sldIdLst>
        </p14:section>
        <p14:section name="Evaluierung &amp; Qualitätskontrolle&#10;" id="{44C21CC7-3A8F-024B-8199-0C59094EF344}">
          <p14:sldIdLst>
            <p14:sldId id="382"/>
            <p14:sldId id="443"/>
            <p14:sldId id="396"/>
            <p14:sldId id="446"/>
            <p14:sldId id="324"/>
            <p14:sldId id="457"/>
            <p14:sldId id="421"/>
            <p14:sldId id="458"/>
            <p14:sldId id="423"/>
            <p14:sldId id="426"/>
            <p14:sldId id="424"/>
            <p14:sldId id="4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225A1D-3507-E7F7-BA23-CE77901BD03F}" name="Braun, Glen" initials="" userId="S::glen.braun@student.reutlingen-university.de::15f4bf44-f62f-4b95-be37-16385bc8444b" providerId="AD"/>
  <p188:author id="{ABC94F61-3B2F-8033-1203-F5DC46C32E08}" name="Erman, Dominik" initials="ED" userId="S::dominik.erman@student.reutlingen-university.de::4fb193da-0ad7-4eb0-a496-4da35b94c70c" providerId="AD"/>
  <p188:author id="{994BEE6F-44A7-E268-D005-69F2B45E6F07}" name="Kunik, Lars" initials="LK" userId="S::lars.kunik@student.reutlingen-university.de::ef4b339d-91c1-4431-9844-5ca3e81c54ff" providerId="AD"/>
  <p188:author id="{8C8328C2-96F5-82AE-A299-016C1A6E16E5}" name="Kayatas, Sinem" initials="SK" userId="S::sinem.kayatas@student.reutlingen-university.de::5031fa3d-1ae0-41de-83a0-488c250e93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666"/>
    <a:srgbClr val="FFCC01"/>
    <a:srgbClr val="FECC02"/>
    <a:srgbClr val="7F7F7F"/>
    <a:srgbClr val="E8E8E8"/>
    <a:srgbClr val="C6C6C6"/>
    <a:srgbClr val="ED6421"/>
    <a:srgbClr val="737272"/>
    <a:srgbClr val="FECC00"/>
    <a:srgbClr val="7B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27A24-5D2D-7078-812E-E8E6DF47D59A}" v="8" dt="2025-10-06T08:26:04.823"/>
    <p1510:client id="{959CCE7D-A80C-467F-A436-613CB1034889}" v="1" dt="2025-10-06T09:44:44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1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0F762A-CD2E-5042-9FC7-0BA758991E1F}" type="doc">
      <dgm:prSet loTypeId="urn:microsoft.com/office/officeart/2005/8/layout/process4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357E713C-E60B-C14F-AC60-576FFAB2C665}">
      <dgm:prSet phldrT="[Text]"/>
      <dgm:spPr>
        <a:solidFill>
          <a:srgbClr val="FED11C"/>
        </a:solidFill>
      </dgm:spPr>
      <dgm:t>
        <a:bodyPr/>
        <a:lstStyle/>
        <a:p>
          <a:r>
            <a:rPr lang="de-DE">
              <a:solidFill>
                <a:srgbClr val="676666"/>
              </a:solidFill>
            </a:rPr>
            <a:t>Fragenkatalog</a:t>
          </a:r>
        </a:p>
      </dgm:t>
    </dgm:pt>
    <dgm:pt modelId="{5D23F861-976F-804A-9625-0089A9784C8A}" type="parTrans" cxnId="{78AA9510-04FC-FC4D-AE3D-B739B0AC6EB5}">
      <dgm:prSet/>
      <dgm:spPr/>
      <dgm:t>
        <a:bodyPr/>
        <a:lstStyle/>
        <a:p>
          <a:endParaRPr lang="de-DE"/>
        </a:p>
      </dgm:t>
    </dgm:pt>
    <dgm:pt modelId="{A6D65DB4-3BDC-574D-A09A-DDB635B71E7F}" type="sibTrans" cxnId="{78AA9510-04FC-FC4D-AE3D-B739B0AC6EB5}">
      <dgm:prSet/>
      <dgm:spPr/>
      <dgm:t>
        <a:bodyPr/>
        <a:lstStyle/>
        <a:p>
          <a:endParaRPr lang="de-DE"/>
        </a:p>
      </dgm:t>
    </dgm:pt>
    <dgm:pt modelId="{DCFFF343-2A2A-A040-8B71-953A918A1888}">
      <dgm:prSet phldrT="[Text]"/>
      <dgm:spPr>
        <a:solidFill>
          <a:srgbClr val="FED11C"/>
        </a:solidFill>
      </dgm:spPr>
      <dgm:t>
        <a:bodyPr/>
        <a:lstStyle/>
        <a:p>
          <a:r>
            <a:rPr lang="de-DE">
              <a:solidFill>
                <a:srgbClr val="676666"/>
              </a:solidFill>
            </a:rPr>
            <a:t>Evaluierungsmethodik</a:t>
          </a:r>
        </a:p>
      </dgm:t>
    </dgm:pt>
    <dgm:pt modelId="{70698A9A-10ED-DC48-82F4-17DA5BFF3605}" type="parTrans" cxnId="{C17BD56C-6A39-FF4C-B195-62B8A5CE8A33}">
      <dgm:prSet/>
      <dgm:spPr/>
      <dgm:t>
        <a:bodyPr/>
        <a:lstStyle/>
        <a:p>
          <a:endParaRPr lang="de-DE"/>
        </a:p>
      </dgm:t>
    </dgm:pt>
    <dgm:pt modelId="{4E38C854-93FD-C64C-89D8-A05984BCB329}" type="sibTrans" cxnId="{C17BD56C-6A39-FF4C-B195-62B8A5CE8A33}">
      <dgm:prSet/>
      <dgm:spPr/>
      <dgm:t>
        <a:bodyPr/>
        <a:lstStyle/>
        <a:p>
          <a:endParaRPr lang="de-DE"/>
        </a:p>
      </dgm:t>
    </dgm:pt>
    <dgm:pt modelId="{5940EA4A-9CF7-2448-9EC4-5DF4AFC675ED}">
      <dgm:prSet phldrT="[Text]"/>
      <dgm:spPr>
        <a:solidFill>
          <a:srgbClr val="FED11C"/>
        </a:solidFill>
      </dgm:spPr>
      <dgm:t>
        <a:bodyPr/>
        <a:lstStyle/>
        <a:p>
          <a:r>
            <a:rPr lang="de-DE">
              <a:solidFill>
                <a:srgbClr val="676666"/>
              </a:solidFill>
            </a:rPr>
            <a:t>Evaluierungsparameter</a:t>
          </a:r>
        </a:p>
      </dgm:t>
    </dgm:pt>
    <dgm:pt modelId="{077FBCC7-D2C7-1B47-B99A-37F8DD85C8A6}" type="sibTrans" cxnId="{4A2BE5BC-94D1-EF43-A50C-3FCDA9B50726}">
      <dgm:prSet/>
      <dgm:spPr/>
      <dgm:t>
        <a:bodyPr/>
        <a:lstStyle/>
        <a:p>
          <a:endParaRPr lang="de-DE"/>
        </a:p>
      </dgm:t>
    </dgm:pt>
    <dgm:pt modelId="{0927D92F-A03A-5346-A742-6AC1329CE6B0}" type="parTrans" cxnId="{4A2BE5BC-94D1-EF43-A50C-3FCDA9B50726}">
      <dgm:prSet/>
      <dgm:spPr/>
      <dgm:t>
        <a:bodyPr/>
        <a:lstStyle/>
        <a:p>
          <a:endParaRPr lang="de-DE"/>
        </a:p>
      </dgm:t>
    </dgm:pt>
    <dgm:pt modelId="{435C513E-DB74-7247-A37D-C33F21A18778}">
      <dgm:prSet phldrT="[Text]"/>
      <dgm:spPr>
        <a:solidFill>
          <a:srgbClr val="FED11C"/>
        </a:solidFill>
      </dgm:spPr>
      <dgm:t>
        <a:bodyPr/>
        <a:lstStyle/>
        <a:p>
          <a:r>
            <a:rPr lang="de-DE">
              <a:solidFill>
                <a:srgbClr val="676666"/>
              </a:solidFill>
            </a:rPr>
            <a:t>Evaluierung</a:t>
          </a:r>
        </a:p>
      </dgm:t>
    </dgm:pt>
    <dgm:pt modelId="{66043A8D-53DA-DD4D-B390-3A26297E07A0}" type="sibTrans" cxnId="{4965B29C-4E23-2A43-9929-82015770DA8D}">
      <dgm:prSet/>
      <dgm:spPr/>
      <dgm:t>
        <a:bodyPr/>
        <a:lstStyle/>
        <a:p>
          <a:endParaRPr lang="de-DE"/>
        </a:p>
      </dgm:t>
    </dgm:pt>
    <dgm:pt modelId="{86E6FB4C-05DC-ED40-8A54-8A35F1156B37}" type="parTrans" cxnId="{4965B29C-4E23-2A43-9929-82015770DA8D}">
      <dgm:prSet/>
      <dgm:spPr/>
      <dgm:t>
        <a:bodyPr/>
        <a:lstStyle/>
        <a:p>
          <a:endParaRPr lang="de-DE"/>
        </a:p>
      </dgm:t>
    </dgm:pt>
    <dgm:pt modelId="{BDF6AD72-00BF-CA40-A6B5-504E8001ED01}">
      <dgm:prSet phldrT="[Text]"/>
      <dgm:spPr>
        <a:solidFill>
          <a:srgbClr val="FED11C"/>
        </a:solidFill>
      </dgm:spPr>
      <dgm:t>
        <a:bodyPr/>
        <a:lstStyle/>
        <a:p>
          <a:r>
            <a:rPr lang="de-DE">
              <a:solidFill>
                <a:srgbClr val="676666"/>
              </a:solidFill>
            </a:rPr>
            <a:t>Interview/Umfragen</a:t>
          </a:r>
        </a:p>
      </dgm:t>
    </dgm:pt>
    <dgm:pt modelId="{DAF96E13-E890-FB43-B413-19C4D8AC113C}" type="parTrans" cxnId="{603C4EBF-CF90-6E4C-8BD6-B64AC53A0517}">
      <dgm:prSet/>
      <dgm:spPr/>
      <dgm:t>
        <a:bodyPr/>
        <a:lstStyle/>
        <a:p>
          <a:endParaRPr lang="de-DE"/>
        </a:p>
      </dgm:t>
    </dgm:pt>
    <dgm:pt modelId="{5D45047C-C4EC-7E4D-93BC-642545CC77B9}" type="sibTrans" cxnId="{603C4EBF-CF90-6E4C-8BD6-B64AC53A0517}">
      <dgm:prSet/>
      <dgm:spPr/>
      <dgm:t>
        <a:bodyPr/>
        <a:lstStyle/>
        <a:p>
          <a:endParaRPr lang="de-DE"/>
        </a:p>
      </dgm:t>
    </dgm:pt>
    <dgm:pt modelId="{FA6C3646-C3F4-4540-ADBC-45816C3FFBDC}" type="pres">
      <dgm:prSet presAssocID="{350F762A-CD2E-5042-9FC7-0BA758991E1F}" presName="Name0" presStyleCnt="0">
        <dgm:presLayoutVars>
          <dgm:dir/>
          <dgm:animLvl val="lvl"/>
          <dgm:resizeHandles val="exact"/>
        </dgm:presLayoutVars>
      </dgm:prSet>
      <dgm:spPr/>
    </dgm:pt>
    <dgm:pt modelId="{16A04089-6142-AA48-89A6-46FBFB6833CF}" type="pres">
      <dgm:prSet presAssocID="{BDF6AD72-00BF-CA40-A6B5-504E8001ED01}" presName="boxAndChildren" presStyleCnt="0"/>
      <dgm:spPr/>
    </dgm:pt>
    <dgm:pt modelId="{C6305646-AC11-F44C-A517-E39A921262BE}" type="pres">
      <dgm:prSet presAssocID="{BDF6AD72-00BF-CA40-A6B5-504E8001ED01}" presName="parentTextBox" presStyleLbl="node1" presStyleIdx="0" presStyleCnt="5"/>
      <dgm:spPr/>
    </dgm:pt>
    <dgm:pt modelId="{50EEA931-5286-854B-938A-1C7015725604}" type="pres">
      <dgm:prSet presAssocID="{66043A8D-53DA-DD4D-B390-3A26297E07A0}" presName="sp" presStyleCnt="0"/>
      <dgm:spPr/>
    </dgm:pt>
    <dgm:pt modelId="{37038B8D-32FA-594D-BF7A-51E9D30413FD}" type="pres">
      <dgm:prSet presAssocID="{435C513E-DB74-7247-A37D-C33F21A18778}" presName="arrowAndChildren" presStyleCnt="0"/>
      <dgm:spPr/>
    </dgm:pt>
    <dgm:pt modelId="{1AE920E2-9E2F-DB48-9AC6-ED7A06C49730}" type="pres">
      <dgm:prSet presAssocID="{435C513E-DB74-7247-A37D-C33F21A18778}" presName="parentTextArrow" presStyleLbl="node1" presStyleIdx="1" presStyleCnt="5"/>
      <dgm:spPr/>
    </dgm:pt>
    <dgm:pt modelId="{6EF9B434-40F8-B84F-88FA-2A2F868B7868}" type="pres">
      <dgm:prSet presAssocID="{077FBCC7-D2C7-1B47-B99A-37F8DD85C8A6}" presName="sp" presStyleCnt="0"/>
      <dgm:spPr/>
    </dgm:pt>
    <dgm:pt modelId="{26AC716F-B87C-2946-84A0-EE7C11ECFAFA}" type="pres">
      <dgm:prSet presAssocID="{5940EA4A-9CF7-2448-9EC4-5DF4AFC675ED}" presName="arrowAndChildren" presStyleCnt="0"/>
      <dgm:spPr/>
    </dgm:pt>
    <dgm:pt modelId="{3A7695B9-F4F4-4840-9B0A-A85E87D6233F}" type="pres">
      <dgm:prSet presAssocID="{5940EA4A-9CF7-2448-9EC4-5DF4AFC675ED}" presName="parentTextArrow" presStyleLbl="node1" presStyleIdx="2" presStyleCnt="5"/>
      <dgm:spPr/>
    </dgm:pt>
    <dgm:pt modelId="{87555F17-1480-874E-B8C4-9F689ADB4768}" type="pres">
      <dgm:prSet presAssocID="{4E38C854-93FD-C64C-89D8-A05984BCB329}" presName="sp" presStyleCnt="0"/>
      <dgm:spPr/>
    </dgm:pt>
    <dgm:pt modelId="{7A6D52B2-4F24-7447-824A-AE8C41D5E67F}" type="pres">
      <dgm:prSet presAssocID="{DCFFF343-2A2A-A040-8B71-953A918A1888}" presName="arrowAndChildren" presStyleCnt="0"/>
      <dgm:spPr/>
    </dgm:pt>
    <dgm:pt modelId="{F6FC45BB-DCD2-BF4B-88D2-8565DCFE3281}" type="pres">
      <dgm:prSet presAssocID="{DCFFF343-2A2A-A040-8B71-953A918A1888}" presName="parentTextArrow" presStyleLbl="node1" presStyleIdx="3" presStyleCnt="5"/>
      <dgm:spPr/>
    </dgm:pt>
    <dgm:pt modelId="{0888C5D8-D7EA-1847-ABE6-376CC3F363B2}" type="pres">
      <dgm:prSet presAssocID="{A6D65DB4-3BDC-574D-A09A-DDB635B71E7F}" presName="sp" presStyleCnt="0"/>
      <dgm:spPr/>
    </dgm:pt>
    <dgm:pt modelId="{761E6DA9-FA7F-1F47-B49A-2A56AF4B02E4}" type="pres">
      <dgm:prSet presAssocID="{357E713C-E60B-C14F-AC60-576FFAB2C665}" presName="arrowAndChildren" presStyleCnt="0"/>
      <dgm:spPr/>
    </dgm:pt>
    <dgm:pt modelId="{7EE65D68-907F-8841-8115-9B6DDF78DCC8}" type="pres">
      <dgm:prSet presAssocID="{357E713C-E60B-C14F-AC60-576FFAB2C665}" presName="parentTextArrow" presStyleLbl="node1" presStyleIdx="4" presStyleCnt="5"/>
      <dgm:spPr/>
    </dgm:pt>
  </dgm:ptLst>
  <dgm:cxnLst>
    <dgm:cxn modelId="{78AA9510-04FC-FC4D-AE3D-B739B0AC6EB5}" srcId="{350F762A-CD2E-5042-9FC7-0BA758991E1F}" destId="{357E713C-E60B-C14F-AC60-576FFAB2C665}" srcOrd="0" destOrd="0" parTransId="{5D23F861-976F-804A-9625-0089A9784C8A}" sibTransId="{A6D65DB4-3BDC-574D-A09A-DDB635B71E7F}"/>
    <dgm:cxn modelId="{0BD9DF30-52F5-4F4B-A086-A19227E3E310}" type="presOf" srcId="{BDF6AD72-00BF-CA40-A6B5-504E8001ED01}" destId="{C6305646-AC11-F44C-A517-E39A921262BE}" srcOrd="0" destOrd="0" presId="urn:microsoft.com/office/officeart/2005/8/layout/process4"/>
    <dgm:cxn modelId="{D678C83F-9EF0-5346-AF77-AC10784E45BF}" type="presOf" srcId="{435C513E-DB74-7247-A37D-C33F21A18778}" destId="{1AE920E2-9E2F-DB48-9AC6-ED7A06C49730}" srcOrd="0" destOrd="0" presId="urn:microsoft.com/office/officeart/2005/8/layout/process4"/>
    <dgm:cxn modelId="{C17BD56C-6A39-FF4C-B195-62B8A5CE8A33}" srcId="{350F762A-CD2E-5042-9FC7-0BA758991E1F}" destId="{DCFFF343-2A2A-A040-8B71-953A918A1888}" srcOrd="1" destOrd="0" parTransId="{70698A9A-10ED-DC48-82F4-17DA5BFF3605}" sibTransId="{4E38C854-93FD-C64C-89D8-A05984BCB329}"/>
    <dgm:cxn modelId="{2402FE7A-7B58-394E-BCBC-3F222DA6AF2B}" type="presOf" srcId="{350F762A-CD2E-5042-9FC7-0BA758991E1F}" destId="{FA6C3646-C3F4-4540-ADBC-45816C3FFBDC}" srcOrd="0" destOrd="0" presId="urn:microsoft.com/office/officeart/2005/8/layout/process4"/>
    <dgm:cxn modelId="{4965B29C-4E23-2A43-9929-82015770DA8D}" srcId="{350F762A-CD2E-5042-9FC7-0BA758991E1F}" destId="{435C513E-DB74-7247-A37D-C33F21A18778}" srcOrd="3" destOrd="0" parTransId="{86E6FB4C-05DC-ED40-8A54-8A35F1156B37}" sibTransId="{66043A8D-53DA-DD4D-B390-3A26297E07A0}"/>
    <dgm:cxn modelId="{B37FF4A8-27C5-0E47-A5DF-1093B1DA5A72}" type="presOf" srcId="{DCFFF343-2A2A-A040-8B71-953A918A1888}" destId="{F6FC45BB-DCD2-BF4B-88D2-8565DCFE3281}" srcOrd="0" destOrd="0" presId="urn:microsoft.com/office/officeart/2005/8/layout/process4"/>
    <dgm:cxn modelId="{4A2BE5BC-94D1-EF43-A50C-3FCDA9B50726}" srcId="{350F762A-CD2E-5042-9FC7-0BA758991E1F}" destId="{5940EA4A-9CF7-2448-9EC4-5DF4AFC675ED}" srcOrd="2" destOrd="0" parTransId="{0927D92F-A03A-5346-A742-6AC1329CE6B0}" sibTransId="{077FBCC7-D2C7-1B47-B99A-37F8DD85C8A6}"/>
    <dgm:cxn modelId="{603C4EBF-CF90-6E4C-8BD6-B64AC53A0517}" srcId="{350F762A-CD2E-5042-9FC7-0BA758991E1F}" destId="{BDF6AD72-00BF-CA40-A6B5-504E8001ED01}" srcOrd="4" destOrd="0" parTransId="{DAF96E13-E890-FB43-B413-19C4D8AC113C}" sibTransId="{5D45047C-C4EC-7E4D-93BC-642545CC77B9}"/>
    <dgm:cxn modelId="{FFBFDEF2-4E94-184A-8534-46DC5D4A326A}" type="presOf" srcId="{5940EA4A-9CF7-2448-9EC4-5DF4AFC675ED}" destId="{3A7695B9-F4F4-4840-9B0A-A85E87D6233F}" srcOrd="0" destOrd="0" presId="urn:microsoft.com/office/officeart/2005/8/layout/process4"/>
    <dgm:cxn modelId="{9003AAFE-249E-AF46-81DB-1AA1D3BC0BA8}" type="presOf" srcId="{357E713C-E60B-C14F-AC60-576FFAB2C665}" destId="{7EE65D68-907F-8841-8115-9B6DDF78DCC8}" srcOrd="0" destOrd="0" presId="urn:microsoft.com/office/officeart/2005/8/layout/process4"/>
    <dgm:cxn modelId="{6BF26917-982E-864F-ABE0-FC81B0C992B8}" type="presParOf" srcId="{FA6C3646-C3F4-4540-ADBC-45816C3FFBDC}" destId="{16A04089-6142-AA48-89A6-46FBFB6833CF}" srcOrd="0" destOrd="0" presId="urn:microsoft.com/office/officeart/2005/8/layout/process4"/>
    <dgm:cxn modelId="{266CA17C-1B74-9741-A82C-AF59653FEE55}" type="presParOf" srcId="{16A04089-6142-AA48-89A6-46FBFB6833CF}" destId="{C6305646-AC11-F44C-A517-E39A921262BE}" srcOrd="0" destOrd="0" presId="urn:microsoft.com/office/officeart/2005/8/layout/process4"/>
    <dgm:cxn modelId="{10A5E765-0A7B-8A44-9FE5-50AAD68E9354}" type="presParOf" srcId="{FA6C3646-C3F4-4540-ADBC-45816C3FFBDC}" destId="{50EEA931-5286-854B-938A-1C7015725604}" srcOrd="1" destOrd="0" presId="urn:microsoft.com/office/officeart/2005/8/layout/process4"/>
    <dgm:cxn modelId="{2CA37F04-88FC-B542-B819-A0124145F36B}" type="presParOf" srcId="{FA6C3646-C3F4-4540-ADBC-45816C3FFBDC}" destId="{37038B8D-32FA-594D-BF7A-51E9D30413FD}" srcOrd="2" destOrd="0" presId="urn:microsoft.com/office/officeart/2005/8/layout/process4"/>
    <dgm:cxn modelId="{2FDA7938-6179-C94C-834C-E5826C7BE924}" type="presParOf" srcId="{37038B8D-32FA-594D-BF7A-51E9D30413FD}" destId="{1AE920E2-9E2F-DB48-9AC6-ED7A06C49730}" srcOrd="0" destOrd="0" presId="urn:microsoft.com/office/officeart/2005/8/layout/process4"/>
    <dgm:cxn modelId="{6174E67E-2DA6-0A42-A1B5-5D96DFC5415C}" type="presParOf" srcId="{FA6C3646-C3F4-4540-ADBC-45816C3FFBDC}" destId="{6EF9B434-40F8-B84F-88FA-2A2F868B7868}" srcOrd="3" destOrd="0" presId="urn:microsoft.com/office/officeart/2005/8/layout/process4"/>
    <dgm:cxn modelId="{0B793AB6-2C75-864D-9FD1-3797C81B99DD}" type="presParOf" srcId="{FA6C3646-C3F4-4540-ADBC-45816C3FFBDC}" destId="{26AC716F-B87C-2946-84A0-EE7C11ECFAFA}" srcOrd="4" destOrd="0" presId="urn:microsoft.com/office/officeart/2005/8/layout/process4"/>
    <dgm:cxn modelId="{5C254EAF-4E94-3348-BDE5-14730F577590}" type="presParOf" srcId="{26AC716F-B87C-2946-84A0-EE7C11ECFAFA}" destId="{3A7695B9-F4F4-4840-9B0A-A85E87D6233F}" srcOrd="0" destOrd="0" presId="urn:microsoft.com/office/officeart/2005/8/layout/process4"/>
    <dgm:cxn modelId="{593A38E9-5901-A543-8CDE-E7856148849E}" type="presParOf" srcId="{FA6C3646-C3F4-4540-ADBC-45816C3FFBDC}" destId="{87555F17-1480-874E-B8C4-9F689ADB4768}" srcOrd="5" destOrd="0" presId="urn:microsoft.com/office/officeart/2005/8/layout/process4"/>
    <dgm:cxn modelId="{1C27F607-0AE3-8045-B88F-8828F3754CD8}" type="presParOf" srcId="{FA6C3646-C3F4-4540-ADBC-45816C3FFBDC}" destId="{7A6D52B2-4F24-7447-824A-AE8C41D5E67F}" srcOrd="6" destOrd="0" presId="urn:microsoft.com/office/officeart/2005/8/layout/process4"/>
    <dgm:cxn modelId="{34838AC9-557A-494F-816D-9629C0B57796}" type="presParOf" srcId="{7A6D52B2-4F24-7447-824A-AE8C41D5E67F}" destId="{F6FC45BB-DCD2-BF4B-88D2-8565DCFE3281}" srcOrd="0" destOrd="0" presId="urn:microsoft.com/office/officeart/2005/8/layout/process4"/>
    <dgm:cxn modelId="{1E33FBDD-DD6B-8944-A291-5F3AD3977B1D}" type="presParOf" srcId="{FA6C3646-C3F4-4540-ADBC-45816C3FFBDC}" destId="{0888C5D8-D7EA-1847-ABE6-376CC3F363B2}" srcOrd="7" destOrd="0" presId="urn:microsoft.com/office/officeart/2005/8/layout/process4"/>
    <dgm:cxn modelId="{CF1A11BF-FECD-A245-82A0-31289A6A327C}" type="presParOf" srcId="{FA6C3646-C3F4-4540-ADBC-45816C3FFBDC}" destId="{761E6DA9-FA7F-1F47-B49A-2A56AF4B02E4}" srcOrd="8" destOrd="0" presId="urn:microsoft.com/office/officeart/2005/8/layout/process4"/>
    <dgm:cxn modelId="{21E4E694-1C25-4B45-A6F2-77BAD1F4A911}" type="presParOf" srcId="{761E6DA9-FA7F-1F47-B49A-2A56AF4B02E4}" destId="{7EE65D68-907F-8841-8115-9B6DDF78DCC8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05646-AC11-F44C-A517-E39A921262BE}">
      <dsp:nvSpPr>
        <dsp:cNvPr id="0" name=""/>
        <dsp:cNvSpPr/>
      </dsp:nvSpPr>
      <dsp:spPr>
        <a:xfrm>
          <a:off x="0" y="3779217"/>
          <a:ext cx="5384683" cy="620011"/>
        </a:xfrm>
        <a:prstGeom prst="rect">
          <a:avLst/>
        </a:prstGeom>
        <a:solidFill>
          <a:srgbClr val="FED11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solidFill>
                <a:srgbClr val="676666"/>
              </a:solidFill>
            </a:rPr>
            <a:t>Interview/Umfragen</a:t>
          </a:r>
        </a:p>
      </dsp:txBody>
      <dsp:txXfrm>
        <a:off x="0" y="3779217"/>
        <a:ext cx="5384683" cy="620011"/>
      </dsp:txXfrm>
    </dsp:sp>
    <dsp:sp modelId="{1AE920E2-9E2F-DB48-9AC6-ED7A06C49730}">
      <dsp:nvSpPr>
        <dsp:cNvPr id="0" name=""/>
        <dsp:cNvSpPr/>
      </dsp:nvSpPr>
      <dsp:spPr>
        <a:xfrm rot="10800000">
          <a:off x="0" y="2834938"/>
          <a:ext cx="5384683" cy="953578"/>
        </a:xfrm>
        <a:prstGeom prst="upArrowCallout">
          <a:avLst/>
        </a:prstGeom>
        <a:solidFill>
          <a:srgbClr val="FED11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solidFill>
                <a:srgbClr val="676666"/>
              </a:solidFill>
            </a:rPr>
            <a:t>Evaluierung</a:t>
          </a:r>
        </a:p>
      </dsp:txBody>
      <dsp:txXfrm rot="10800000">
        <a:off x="0" y="2834938"/>
        <a:ext cx="5384683" cy="619606"/>
      </dsp:txXfrm>
    </dsp:sp>
    <dsp:sp modelId="{3A7695B9-F4F4-4840-9B0A-A85E87D6233F}">
      <dsp:nvSpPr>
        <dsp:cNvPr id="0" name=""/>
        <dsp:cNvSpPr/>
      </dsp:nvSpPr>
      <dsp:spPr>
        <a:xfrm rot="10800000">
          <a:off x="0" y="1890660"/>
          <a:ext cx="5384683" cy="953578"/>
        </a:xfrm>
        <a:prstGeom prst="upArrowCallout">
          <a:avLst/>
        </a:prstGeom>
        <a:solidFill>
          <a:srgbClr val="FED11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solidFill>
                <a:srgbClr val="676666"/>
              </a:solidFill>
            </a:rPr>
            <a:t>Evaluierungsparameter</a:t>
          </a:r>
        </a:p>
      </dsp:txBody>
      <dsp:txXfrm rot="10800000">
        <a:off x="0" y="1890660"/>
        <a:ext cx="5384683" cy="619606"/>
      </dsp:txXfrm>
    </dsp:sp>
    <dsp:sp modelId="{F6FC45BB-DCD2-BF4B-88D2-8565DCFE3281}">
      <dsp:nvSpPr>
        <dsp:cNvPr id="0" name=""/>
        <dsp:cNvSpPr/>
      </dsp:nvSpPr>
      <dsp:spPr>
        <a:xfrm rot="10800000">
          <a:off x="0" y="946382"/>
          <a:ext cx="5384683" cy="953578"/>
        </a:xfrm>
        <a:prstGeom prst="upArrowCallout">
          <a:avLst/>
        </a:prstGeom>
        <a:solidFill>
          <a:srgbClr val="FED11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solidFill>
                <a:srgbClr val="676666"/>
              </a:solidFill>
            </a:rPr>
            <a:t>Evaluierungsmethodik</a:t>
          </a:r>
        </a:p>
      </dsp:txBody>
      <dsp:txXfrm rot="10800000">
        <a:off x="0" y="946382"/>
        <a:ext cx="5384683" cy="619606"/>
      </dsp:txXfrm>
    </dsp:sp>
    <dsp:sp modelId="{7EE65D68-907F-8841-8115-9B6DDF78DCC8}">
      <dsp:nvSpPr>
        <dsp:cNvPr id="0" name=""/>
        <dsp:cNvSpPr/>
      </dsp:nvSpPr>
      <dsp:spPr>
        <a:xfrm rot="10800000">
          <a:off x="0" y="2103"/>
          <a:ext cx="5384683" cy="953578"/>
        </a:xfrm>
        <a:prstGeom prst="upArrowCallout">
          <a:avLst/>
        </a:prstGeom>
        <a:solidFill>
          <a:srgbClr val="FED11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solidFill>
                <a:srgbClr val="676666"/>
              </a:solidFill>
            </a:rPr>
            <a:t>Fragenkatalog</a:t>
          </a:r>
        </a:p>
      </dsp:txBody>
      <dsp:txXfrm rot="10800000">
        <a:off x="0" y="2103"/>
        <a:ext cx="5384683" cy="619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D2D65-1213-46C7-A596-06B9E269B281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81A5F-1D6F-44E8-B667-C798AF69E1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3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pu-quantu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ipu-quantum.com/abou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21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A1382-2A95-12C0-CBA7-296D52E1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FCB7CA-4C14-544A-31F6-044F488A7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1D38014-DA89-95E7-2B6A-9B1BBBF70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err="1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Quellen</a:t>
            </a:r>
            <a:r>
              <a:rPr lang="en-US" sz="1800" kern="10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de-DE" sz="1800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[1]</a:t>
            </a:r>
            <a:r>
              <a:rPr lang="en-US" sz="1800" kern="10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>
                <a:hlinkClick r:id="rId3"/>
              </a:rPr>
              <a:t>https://kipu-quantum.com/</a:t>
            </a:r>
            <a:endParaRPr lang="de-DE" sz="1800" kern="100"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999"/>
              </a:lnSpc>
              <a:spcAft>
                <a:spcPts val="800"/>
              </a:spcAft>
            </a:pPr>
            <a:r>
              <a:rPr lang="en-US" kern="100"/>
              <a:t>[2] </a:t>
            </a:r>
            <a:r>
              <a:rPr lang="en-US" kern="100">
                <a:hlinkClick r:id="rId4"/>
              </a:rPr>
              <a:t>https://kipu-quantum.com/about/</a:t>
            </a:r>
            <a:endParaRPr lang="en-US"/>
          </a:p>
          <a:p>
            <a:pPr>
              <a:lnSpc>
                <a:spcPct val="114999"/>
              </a:lnSpc>
              <a:spcAft>
                <a:spcPts val="800"/>
              </a:spcAft>
            </a:pPr>
            <a:endParaRPr lang="en-US" sz="1800" u="sng" kern="10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0B7908-D4BF-A5A9-220E-29D4E3CF9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68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1B1C1D"/>
                </a:solidFill>
              </a:rPr>
              <a:t>Tracing </a:t>
            </a:r>
            <a:r>
              <a:rPr lang="en-US" err="1">
                <a:solidFill>
                  <a:srgbClr val="1B1C1D"/>
                </a:solidFill>
              </a:rPr>
              <a:t>liefert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detaillierte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zeitliche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Darstellung</a:t>
            </a:r>
            <a:r>
              <a:rPr lang="en-US">
                <a:solidFill>
                  <a:srgbClr val="1B1C1D"/>
                </a:solidFill>
              </a:rPr>
              <a:t> des Weges, den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Anfrage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durch</a:t>
            </a:r>
            <a:r>
              <a:rPr lang="en-US">
                <a:solidFill>
                  <a:srgbClr val="1B1C1D"/>
                </a:solidFill>
              </a:rPr>
              <a:t> das </a:t>
            </a:r>
            <a:r>
              <a:rPr lang="en-US" err="1">
                <a:solidFill>
                  <a:srgbClr val="1B1C1D"/>
                </a:solidFill>
              </a:rPr>
              <a:t>gesamte</a:t>
            </a:r>
            <a:r>
              <a:rPr lang="en-US">
                <a:solidFill>
                  <a:srgbClr val="1B1C1D"/>
                </a:solidFill>
              </a:rPr>
              <a:t> System </a:t>
            </a:r>
            <a:r>
              <a:rPr lang="en-US" err="1">
                <a:solidFill>
                  <a:srgbClr val="1B1C1D"/>
                </a:solidFill>
              </a:rPr>
              <a:t>nimmt</a:t>
            </a:r>
            <a:r>
              <a:rPr lang="en-US">
                <a:solidFill>
                  <a:srgbClr val="1B1C1D"/>
                </a:solidFill>
              </a:rPr>
              <a:t>. Dies </a:t>
            </a:r>
            <a:r>
              <a:rPr lang="en-US" err="1">
                <a:solidFill>
                  <a:srgbClr val="1B1C1D"/>
                </a:solidFill>
              </a:rPr>
              <a:t>ist</a:t>
            </a:r>
            <a:r>
              <a:rPr lang="en-US">
                <a:solidFill>
                  <a:srgbClr val="1B1C1D"/>
                </a:solidFill>
              </a:rPr>
              <a:t> in </a:t>
            </a:r>
            <a:r>
              <a:rPr lang="en-US" err="1">
                <a:solidFill>
                  <a:srgbClr val="1B1C1D"/>
                </a:solidFill>
              </a:rPr>
              <a:t>verteilten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Architekturen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essenziell</a:t>
            </a:r>
            <a:r>
              <a:rPr lang="en-US">
                <a:solidFill>
                  <a:srgbClr val="1B1C1D"/>
                </a:solidFill>
              </a:rPr>
              <a:t>, da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einzelne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Funktion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über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viele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unabhängige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Dienste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hinweg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ausgeführt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werden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kann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r>
              <a:rPr lang="en-US">
                <a:solidFill>
                  <a:srgbClr val="1B1C1D"/>
                </a:solidFill>
              </a:rPr>
              <a:t>1. </a:t>
            </a:r>
            <a:r>
              <a:rPr lang="en-US" err="1">
                <a:solidFill>
                  <a:srgbClr val="1B1C1D"/>
                </a:solidFill>
              </a:rPr>
              <a:t>Fehlerbehebung</a:t>
            </a:r>
            <a:r>
              <a:rPr lang="en-US">
                <a:solidFill>
                  <a:srgbClr val="1B1C1D"/>
                </a:solidFill>
              </a:rPr>
              <a:t> und Diagnose 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Wurzelursachen</a:t>
            </a:r>
            <a:r>
              <a:rPr lang="en-US" b="1">
                <a:solidFill>
                  <a:srgbClr val="1B1C1D"/>
                </a:solidFill>
              </a:rPr>
              <a:t>-Analyse (Root-Cause Analysis):</a:t>
            </a:r>
            <a:r>
              <a:rPr lang="en-US">
                <a:solidFill>
                  <a:srgbClr val="1B1C1D"/>
                </a:solidFill>
              </a:rPr>
              <a:t> Es </a:t>
            </a:r>
            <a:r>
              <a:rPr lang="en-US" err="1">
                <a:solidFill>
                  <a:srgbClr val="1B1C1D"/>
                </a:solidFill>
              </a:rPr>
              <a:t>hilft</a:t>
            </a:r>
            <a:r>
              <a:rPr lang="en-US">
                <a:solidFill>
                  <a:srgbClr val="1B1C1D"/>
                </a:solidFill>
              </a:rPr>
              <a:t>, die </a:t>
            </a:r>
            <a:r>
              <a:rPr lang="en-US" err="1">
                <a:solidFill>
                  <a:srgbClr val="1B1C1D"/>
                </a:solidFill>
              </a:rPr>
              <a:t>genaue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Komponente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oder</a:t>
            </a:r>
            <a:r>
              <a:rPr lang="en-US">
                <a:solidFill>
                  <a:srgbClr val="1B1C1D"/>
                </a:solidFill>
              </a:rPr>
              <a:t> den "Span" (</a:t>
            </a:r>
            <a:r>
              <a:rPr lang="en-US" err="1">
                <a:solidFill>
                  <a:srgbClr val="1B1C1D"/>
                </a:solidFill>
              </a:rPr>
              <a:t>Teilschritt</a:t>
            </a:r>
            <a:r>
              <a:rPr lang="en-US">
                <a:solidFill>
                  <a:srgbClr val="1B1C1D"/>
                </a:solidFill>
              </a:rPr>
              <a:t>) </a:t>
            </a:r>
            <a:r>
              <a:rPr lang="en-US" err="1">
                <a:solidFill>
                  <a:srgbClr val="1B1C1D"/>
                </a:solidFill>
              </a:rPr>
              <a:t>zu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identifizieren</a:t>
            </a:r>
            <a:r>
              <a:rPr lang="en-US">
                <a:solidFill>
                  <a:srgbClr val="1B1C1D"/>
                </a:solidFill>
              </a:rPr>
              <a:t>, die </a:t>
            </a:r>
            <a:r>
              <a:rPr lang="en-US" err="1">
                <a:solidFill>
                  <a:srgbClr val="1B1C1D"/>
                </a:solidFill>
              </a:rPr>
              <a:t>einen</a:t>
            </a:r>
            <a:r>
              <a:rPr lang="en-US">
                <a:solidFill>
                  <a:srgbClr val="1B1C1D"/>
                </a:solidFill>
              </a:rPr>
              <a:t> Fehler </a:t>
            </a:r>
            <a:r>
              <a:rPr lang="en-US" err="1">
                <a:solidFill>
                  <a:srgbClr val="1B1C1D"/>
                </a:solidFill>
              </a:rPr>
              <a:t>oder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langsame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Antwort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verursacht</a:t>
            </a:r>
            <a:r>
              <a:rPr lang="en-US">
                <a:solidFill>
                  <a:srgbClr val="1B1C1D"/>
                </a:solidFill>
              </a:rPr>
              <a:t> hat, was in </a:t>
            </a:r>
            <a:r>
              <a:rPr lang="en-US" err="1">
                <a:solidFill>
                  <a:srgbClr val="1B1C1D"/>
                </a:solidFill>
              </a:rPr>
              <a:t>einem</a:t>
            </a:r>
            <a:r>
              <a:rPr lang="en-US">
                <a:solidFill>
                  <a:srgbClr val="1B1C1D"/>
                </a:solidFill>
              </a:rPr>
              <a:t> Microservice-</a:t>
            </a:r>
            <a:r>
              <a:rPr lang="en-US" err="1">
                <a:solidFill>
                  <a:srgbClr val="1B1C1D"/>
                </a:solidFill>
              </a:rPr>
              <a:t>Ökosystem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ohne</a:t>
            </a:r>
            <a:r>
              <a:rPr lang="en-US">
                <a:solidFill>
                  <a:srgbClr val="1B1C1D"/>
                </a:solidFill>
              </a:rPr>
              <a:t> Tracing oft </a:t>
            </a:r>
            <a:r>
              <a:rPr lang="en-US" err="1">
                <a:solidFill>
                  <a:srgbClr val="1B1C1D"/>
                </a:solidFill>
              </a:rPr>
              <a:t>unmöglich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ist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1B1C1D"/>
                </a:solidFill>
              </a:rPr>
              <a:t>Debugging in Produktion: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Im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Gegensatz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zu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traditionellem</a:t>
            </a:r>
            <a:r>
              <a:rPr lang="en-US">
                <a:solidFill>
                  <a:srgbClr val="1B1C1D"/>
                </a:solidFill>
              </a:rPr>
              <a:t> Debugging </a:t>
            </a:r>
            <a:r>
              <a:rPr lang="en-US" err="1">
                <a:solidFill>
                  <a:srgbClr val="1B1C1D"/>
                </a:solidFill>
              </a:rPr>
              <a:t>mit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Haltepunkten</a:t>
            </a:r>
            <a:r>
              <a:rPr lang="en-US">
                <a:solidFill>
                  <a:srgbClr val="1B1C1D"/>
                </a:solidFill>
              </a:rPr>
              <a:t>, das den </a:t>
            </a:r>
            <a:r>
              <a:rPr lang="en-US" err="1">
                <a:solidFill>
                  <a:srgbClr val="1B1C1D"/>
                </a:solidFill>
              </a:rPr>
              <a:t>Programmablauf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verändern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kann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ermöglicht</a:t>
            </a:r>
            <a:r>
              <a:rPr lang="en-US">
                <a:solidFill>
                  <a:srgbClr val="1B1C1D"/>
                </a:solidFill>
              </a:rPr>
              <a:t> Tracing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Live-Analyse, die </a:t>
            </a:r>
            <a:r>
              <a:rPr lang="en-US" err="1">
                <a:solidFill>
                  <a:srgbClr val="1B1C1D"/>
                </a:solidFill>
              </a:rPr>
              <a:t>auch</a:t>
            </a:r>
            <a:r>
              <a:rPr lang="en-US">
                <a:solidFill>
                  <a:srgbClr val="1B1C1D"/>
                </a:solidFill>
              </a:rPr>
              <a:t> in </a:t>
            </a:r>
            <a:r>
              <a:rPr lang="en-US" err="1">
                <a:solidFill>
                  <a:srgbClr val="1B1C1D"/>
                </a:solidFill>
              </a:rPr>
              <a:t>Produktionssystemen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funktioniert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ohne</a:t>
            </a:r>
            <a:r>
              <a:rPr lang="en-US">
                <a:solidFill>
                  <a:srgbClr val="1B1C1D"/>
                </a:solidFill>
              </a:rPr>
              <a:t> den </a:t>
            </a:r>
            <a:r>
              <a:rPr lang="en-US" err="1">
                <a:solidFill>
                  <a:srgbClr val="1B1C1D"/>
                </a:solidFill>
              </a:rPr>
              <a:t>Kontext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zu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verfälschen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Überwachung</a:t>
            </a:r>
            <a:r>
              <a:rPr lang="en-US" b="1">
                <a:solidFill>
                  <a:srgbClr val="1B1C1D"/>
                </a:solidFill>
              </a:rPr>
              <a:t> </a:t>
            </a:r>
            <a:r>
              <a:rPr lang="en-US" b="1" err="1">
                <a:solidFill>
                  <a:srgbClr val="1B1C1D"/>
                </a:solidFill>
              </a:rPr>
              <a:t>komplexer</a:t>
            </a:r>
            <a:r>
              <a:rPr lang="en-US" b="1">
                <a:solidFill>
                  <a:srgbClr val="1B1C1D"/>
                </a:solidFill>
              </a:rPr>
              <a:t> </a:t>
            </a:r>
            <a:r>
              <a:rPr lang="en-US" b="1" err="1">
                <a:solidFill>
                  <a:srgbClr val="1B1C1D"/>
                </a:solidFill>
              </a:rPr>
              <a:t>Pfade</a:t>
            </a:r>
            <a:r>
              <a:rPr lang="en-US" b="1">
                <a:solidFill>
                  <a:srgbClr val="1B1C1D"/>
                </a:solidFill>
              </a:rPr>
              <a:t>:</a:t>
            </a:r>
            <a:r>
              <a:rPr lang="en-US">
                <a:solidFill>
                  <a:srgbClr val="1B1C1D"/>
                </a:solidFill>
              </a:rPr>
              <a:t> Es </a:t>
            </a:r>
            <a:r>
              <a:rPr lang="en-US" err="1">
                <a:solidFill>
                  <a:srgbClr val="1B1C1D"/>
                </a:solidFill>
              </a:rPr>
              <a:t>visualisiert</a:t>
            </a:r>
            <a:r>
              <a:rPr lang="en-US">
                <a:solidFill>
                  <a:srgbClr val="1B1C1D"/>
                </a:solidFill>
              </a:rPr>
              <a:t> den </a:t>
            </a:r>
            <a:r>
              <a:rPr lang="en-US" err="1">
                <a:solidFill>
                  <a:srgbClr val="1B1C1D"/>
                </a:solidFill>
              </a:rPr>
              <a:t>Datenfluss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auch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wenn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dieser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überlappende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komplexe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Interaktionen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zwischen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vielen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Softwaremodulen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umfasst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>
                <a:solidFill>
                  <a:srgbClr val="1B1C1D"/>
                </a:solidFill>
              </a:rPr>
              <a:t>2. Performance-Analyse und </a:t>
            </a:r>
            <a:r>
              <a:rPr lang="en-US" err="1">
                <a:solidFill>
                  <a:srgbClr val="1B1C1D"/>
                </a:solidFill>
              </a:rPr>
              <a:t>Optimierung</a:t>
            </a:r>
            <a:r>
              <a:rPr lang="en-US">
                <a:solidFill>
                  <a:srgbClr val="1B1C1D"/>
                </a:solidFill>
              </a:rPr>
              <a:t> 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Engpass-Identifikation</a:t>
            </a:r>
            <a:r>
              <a:rPr lang="en-US" b="1">
                <a:solidFill>
                  <a:srgbClr val="1B1C1D"/>
                </a:solidFill>
              </a:rPr>
              <a:t> (Bottlenecks):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Entwickler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sehen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genau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wie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lange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jeder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einzelne</a:t>
            </a:r>
            <a:r>
              <a:rPr lang="en-US">
                <a:solidFill>
                  <a:srgbClr val="1B1C1D"/>
                </a:solidFill>
              </a:rPr>
              <a:t> Dienst für die </a:t>
            </a:r>
            <a:r>
              <a:rPr lang="en-US" err="1">
                <a:solidFill>
                  <a:srgbClr val="1B1C1D"/>
                </a:solidFill>
              </a:rPr>
              <a:t>Bearbeitung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eines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Teilschritts</a:t>
            </a:r>
            <a:r>
              <a:rPr lang="en-US">
                <a:solidFill>
                  <a:srgbClr val="1B1C1D"/>
                </a:solidFill>
              </a:rPr>
              <a:t> (Span) </a:t>
            </a:r>
            <a:r>
              <a:rPr lang="en-US" err="1">
                <a:solidFill>
                  <a:srgbClr val="1B1C1D"/>
                </a:solidFill>
              </a:rPr>
              <a:t>benötigt</a:t>
            </a:r>
            <a:r>
              <a:rPr lang="en-US">
                <a:solidFill>
                  <a:srgbClr val="1B1C1D"/>
                </a:solidFill>
              </a:rPr>
              <a:t>, und </a:t>
            </a:r>
            <a:r>
              <a:rPr lang="en-US" err="1">
                <a:solidFill>
                  <a:srgbClr val="1B1C1D"/>
                </a:solidFill>
              </a:rPr>
              <a:t>können</a:t>
            </a:r>
            <a:r>
              <a:rPr lang="en-US">
                <a:solidFill>
                  <a:srgbClr val="1B1C1D"/>
                </a:solidFill>
              </a:rPr>
              <a:t> so </a:t>
            </a:r>
            <a:r>
              <a:rPr lang="en-US" b="1" err="1">
                <a:solidFill>
                  <a:srgbClr val="1B1C1D"/>
                </a:solidFill>
              </a:rPr>
              <a:t>Latenzprobleme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langsame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Datenbankabfragen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lokalisieren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Abhängigkeits</a:t>
            </a:r>
            <a:r>
              <a:rPr lang="en-US" b="1">
                <a:solidFill>
                  <a:srgbClr val="1B1C1D"/>
                </a:solidFill>
              </a:rPr>
              <a:t>-Mapping:</a:t>
            </a:r>
            <a:r>
              <a:rPr lang="en-US">
                <a:solidFill>
                  <a:srgbClr val="1B1C1D"/>
                </a:solidFill>
              </a:rPr>
              <a:t> Tracing-Tools (</a:t>
            </a:r>
            <a:r>
              <a:rPr lang="en-US" err="1">
                <a:solidFill>
                  <a:srgbClr val="1B1C1D"/>
                </a:solidFill>
              </a:rPr>
              <a:t>wie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b="1">
                <a:solidFill>
                  <a:srgbClr val="1B1C1D"/>
                </a:solidFill>
              </a:rPr>
              <a:t>Jaeger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oder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b="1">
                <a:solidFill>
                  <a:srgbClr val="1B1C1D"/>
                </a:solidFill>
              </a:rPr>
              <a:t>Zipkin</a:t>
            </a:r>
            <a:r>
              <a:rPr lang="en-US">
                <a:solidFill>
                  <a:srgbClr val="1B1C1D"/>
                </a:solidFill>
              </a:rPr>
              <a:t>) </a:t>
            </a:r>
            <a:r>
              <a:rPr lang="en-US" err="1">
                <a:solidFill>
                  <a:srgbClr val="1B1C1D"/>
                </a:solidFill>
              </a:rPr>
              <a:t>erstellen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visuelle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Abhängigkeitskarten</a:t>
            </a:r>
            <a:r>
              <a:rPr lang="en-US">
                <a:solidFill>
                  <a:srgbClr val="1B1C1D"/>
                </a:solidFill>
              </a:rPr>
              <a:t> der </a:t>
            </a:r>
            <a:r>
              <a:rPr lang="en-US" err="1">
                <a:solidFill>
                  <a:srgbClr val="1B1C1D"/>
                </a:solidFill>
              </a:rPr>
              <a:t>Dienste</a:t>
            </a:r>
            <a:r>
              <a:rPr lang="en-US">
                <a:solidFill>
                  <a:srgbClr val="1B1C1D"/>
                </a:solidFill>
              </a:rPr>
              <a:t>, was das </a:t>
            </a:r>
            <a:r>
              <a:rPr lang="en-US" err="1">
                <a:solidFill>
                  <a:srgbClr val="1B1C1D"/>
                </a:solidFill>
              </a:rPr>
              <a:t>Verständnis</a:t>
            </a:r>
            <a:r>
              <a:rPr lang="en-US">
                <a:solidFill>
                  <a:srgbClr val="1B1C1D"/>
                </a:solidFill>
              </a:rPr>
              <a:t> der </a:t>
            </a:r>
            <a:r>
              <a:rPr lang="en-US" err="1">
                <a:solidFill>
                  <a:srgbClr val="1B1C1D"/>
                </a:solidFill>
              </a:rPr>
              <a:t>Anwendungsarchitektur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informierte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Entscheidungen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über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Änderungen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erleichtert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>
                <a:solidFill>
                  <a:srgbClr val="1B1C1D"/>
                </a:solidFill>
              </a:rPr>
              <a:t>3. </a:t>
            </a:r>
            <a:r>
              <a:rPr lang="en-US" err="1">
                <a:solidFill>
                  <a:srgbClr val="1B1C1D"/>
                </a:solidFill>
              </a:rPr>
              <a:t>Verbesserung</a:t>
            </a:r>
            <a:r>
              <a:rPr lang="en-US">
                <a:solidFill>
                  <a:srgbClr val="1B1C1D"/>
                </a:solidFill>
              </a:rPr>
              <a:t> der </a:t>
            </a:r>
            <a:r>
              <a:rPr lang="en-US" err="1">
                <a:solidFill>
                  <a:srgbClr val="1B1C1D"/>
                </a:solidFill>
              </a:rPr>
              <a:t>Softwareentwicklung</a:t>
            </a:r>
            <a:r>
              <a:rPr lang="en-US">
                <a:solidFill>
                  <a:srgbClr val="1B1C1D"/>
                </a:solidFill>
              </a:rPr>
              <a:t> und Zusammenarbeit 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Schnellere</a:t>
            </a:r>
            <a:r>
              <a:rPr lang="en-US" b="1">
                <a:solidFill>
                  <a:srgbClr val="1B1C1D"/>
                </a:solidFill>
              </a:rPr>
              <a:t> </a:t>
            </a:r>
            <a:r>
              <a:rPr lang="en-US" b="1" err="1">
                <a:solidFill>
                  <a:srgbClr val="1B1C1D"/>
                </a:solidFill>
              </a:rPr>
              <a:t>Markteinführung</a:t>
            </a:r>
            <a:r>
              <a:rPr lang="en-US" b="1">
                <a:solidFill>
                  <a:srgbClr val="1B1C1D"/>
                </a:solidFill>
              </a:rPr>
              <a:t>:</a:t>
            </a:r>
            <a:r>
              <a:rPr lang="en-US">
                <a:solidFill>
                  <a:srgbClr val="1B1C1D"/>
                </a:solidFill>
              </a:rPr>
              <a:t> Durch die </a:t>
            </a:r>
            <a:r>
              <a:rPr lang="en-US" err="1">
                <a:solidFill>
                  <a:srgbClr val="1B1C1D"/>
                </a:solidFill>
              </a:rPr>
              <a:t>Beschleunigung</a:t>
            </a:r>
            <a:r>
              <a:rPr lang="en-US">
                <a:solidFill>
                  <a:srgbClr val="1B1C1D"/>
                </a:solidFill>
              </a:rPr>
              <a:t> der </a:t>
            </a:r>
            <a:r>
              <a:rPr lang="en-US" err="1">
                <a:solidFill>
                  <a:srgbClr val="1B1C1D"/>
                </a:solidFill>
              </a:rPr>
              <a:t>Fehlerbehebung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Optimierung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können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Entwickler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schneller</a:t>
            </a:r>
            <a:r>
              <a:rPr lang="en-US">
                <a:solidFill>
                  <a:srgbClr val="1B1C1D"/>
                </a:solidFill>
              </a:rPr>
              <a:t> stabile </a:t>
            </a:r>
            <a:r>
              <a:rPr lang="en-US" err="1">
                <a:solidFill>
                  <a:srgbClr val="1B1C1D"/>
                </a:solidFill>
              </a:rPr>
              <a:t>Softwareversionen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veröffentlichen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rgbClr val="1B1C1D"/>
                </a:solidFill>
              </a:rPr>
              <a:t>Wissensspeicherung</a:t>
            </a:r>
            <a:r>
              <a:rPr lang="en-US" b="1">
                <a:solidFill>
                  <a:srgbClr val="1B1C1D"/>
                </a:solidFill>
              </a:rPr>
              <a:t> und </a:t>
            </a:r>
            <a:r>
              <a:rPr lang="en-US" b="1" err="1">
                <a:solidFill>
                  <a:srgbClr val="1B1C1D"/>
                </a:solidFill>
              </a:rPr>
              <a:t>Rückverfolgbarkeit</a:t>
            </a:r>
            <a:r>
              <a:rPr lang="en-US" b="1">
                <a:solidFill>
                  <a:srgbClr val="1B1C1D"/>
                </a:solidFill>
              </a:rPr>
              <a:t> (Traceability):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Im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Anforderungsmanagement</a:t>
            </a:r>
            <a:r>
              <a:rPr lang="en-US">
                <a:solidFill>
                  <a:srgbClr val="1B1C1D"/>
                </a:solidFill>
              </a:rPr>
              <a:t> (Requirements Engineering) </a:t>
            </a:r>
            <a:r>
              <a:rPr lang="en-US" err="1">
                <a:solidFill>
                  <a:srgbClr val="1B1C1D"/>
                </a:solidFill>
              </a:rPr>
              <a:t>stellt</a:t>
            </a:r>
            <a:r>
              <a:rPr lang="en-US">
                <a:solidFill>
                  <a:srgbClr val="1B1C1D"/>
                </a:solidFill>
              </a:rPr>
              <a:t> Tracing </a:t>
            </a:r>
            <a:r>
              <a:rPr lang="en-US" err="1">
                <a:solidFill>
                  <a:srgbClr val="1B1C1D"/>
                </a:solidFill>
              </a:rPr>
              <a:t>sicher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dass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kritische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Anforderungen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vollständig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umgesetzt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getestet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wurden</a:t>
            </a:r>
            <a:r>
              <a:rPr lang="en-US">
                <a:solidFill>
                  <a:srgbClr val="1B1C1D"/>
                </a:solidFill>
              </a:rPr>
              <a:t>, was </a:t>
            </a:r>
            <a:r>
              <a:rPr lang="en-US" err="1">
                <a:solidFill>
                  <a:srgbClr val="1B1C1D"/>
                </a:solidFill>
              </a:rPr>
              <a:t>besonders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bei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b="1" err="1">
                <a:solidFill>
                  <a:srgbClr val="1B1C1D"/>
                </a:solidFill>
              </a:rPr>
              <a:t>sicherheitskritischen</a:t>
            </a:r>
            <a:r>
              <a:rPr lang="en-US" b="1">
                <a:solidFill>
                  <a:srgbClr val="1B1C1D"/>
                </a:solidFill>
              </a:rPr>
              <a:t> Systemen</a:t>
            </a:r>
            <a:r>
              <a:rPr lang="en-US">
                <a:solidFill>
                  <a:srgbClr val="1B1C1D"/>
                </a:solidFill>
              </a:rPr>
              <a:t> (z. B. ISO 26262) relevant </a:t>
            </a:r>
            <a:r>
              <a:rPr lang="en-US" err="1">
                <a:solidFill>
                  <a:srgbClr val="1B1C1D"/>
                </a:solidFill>
              </a:rPr>
              <a:t>ist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r>
              <a:rPr lang="en-US">
                <a:solidFill>
                  <a:srgbClr val="1B1C1D"/>
                </a:solidFill>
              </a:rPr>
              <a:t>Tracing </a:t>
            </a:r>
            <a:r>
              <a:rPr lang="en-US" err="1">
                <a:solidFill>
                  <a:srgbClr val="1B1C1D"/>
                </a:solidFill>
              </a:rPr>
              <a:t>wird</a:t>
            </a:r>
            <a:r>
              <a:rPr lang="en-US">
                <a:solidFill>
                  <a:srgbClr val="1B1C1D"/>
                </a:solidFill>
              </a:rPr>
              <a:t> oft </a:t>
            </a:r>
            <a:r>
              <a:rPr lang="en-US" err="1">
                <a:solidFill>
                  <a:srgbClr val="1B1C1D"/>
                </a:solidFill>
              </a:rPr>
              <a:t>zusammen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mit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b="1" err="1">
                <a:solidFill>
                  <a:srgbClr val="1B1C1D"/>
                </a:solidFill>
              </a:rPr>
              <a:t>OpenTelemetry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implementiert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einem</a:t>
            </a:r>
            <a:r>
              <a:rPr lang="en-US">
                <a:solidFill>
                  <a:srgbClr val="1B1C1D"/>
                </a:solidFill>
              </a:rPr>
              <a:t> Open-Source-Framework, das </a:t>
            </a:r>
            <a:r>
              <a:rPr lang="en-US" err="1">
                <a:solidFill>
                  <a:srgbClr val="1B1C1D"/>
                </a:solidFill>
              </a:rPr>
              <a:t>Metriken</a:t>
            </a:r>
            <a:r>
              <a:rPr lang="en-US">
                <a:solidFill>
                  <a:srgbClr val="1B1C1D"/>
                </a:solidFill>
              </a:rPr>
              <a:t>, Logs und Traces für </a:t>
            </a:r>
            <a:r>
              <a:rPr lang="en-US" err="1">
                <a:solidFill>
                  <a:srgbClr val="1B1C1D"/>
                </a:solidFill>
              </a:rPr>
              <a:t>eine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umfassende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Beobachtbarkeit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generiert</a:t>
            </a:r>
            <a:r>
              <a:rPr lang="en-US">
                <a:solidFill>
                  <a:srgbClr val="1B1C1D"/>
                </a:solidFill>
              </a:rPr>
              <a:t>.</a:t>
            </a:r>
            <a:endParaRPr lang="en-US"/>
          </a:p>
          <a:p>
            <a:r>
              <a:rPr lang="en-US">
                <a:solidFill>
                  <a:srgbClr val="1B1C1D"/>
                </a:solidFill>
              </a:rPr>
              <a:t>Um </a:t>
            </a:r>
            <a:r>
              <a:rPr lang="en-US" err="1">
                <a:solidFill>
                  <a:srgbClr val="1B1C1D"/>
                </a:solidFill>
              </a:rPr>
              <a:t>zu</a:t>
            </a:r>
            <a:r>
              <a:rPr lang="en-US">
                <a:solidFill>
                  <a:srgbClr val="1B1C1D"/>
                </a:solidFill>
              </a:rPr>
              <a:t> verstehen, was Tracing </a:t>
            </a:r>
            <a:r>
              <a:rPr lang="en-US" err="1">
                <a:solidFill>
                  <a:srgbClr val="1B1C1D"/>
                </a:solidFill>
              </a:rPr>
              <a:t>ist</a:t>
            </a:r>
            <a:r>
              <a:rPr lang="en-US">
                <a:solidFill>
                  <a:srgbClr val="1B1C1D"/>
                </a:solidFill>
              </a:rPr>
              <a:t> und </a:t>
            </a:r>
            <a:r>
              <a:rPr lang="en-US" err="1">
                <a:solidFill>
                  <a:srgbClr val="1B1C1D"/>
                </a:solidFill>
              </a:rPr>
              <a:t>welche</a:t>
            </a:r>
            <a:r>
              <a:rPr lang="en-US">
                <a:solidFill>
                  <a:srgbClr val="1B1C1D"/>
                </a:solidFill>
              </a:rPr>
              <a:t> </a:t>
            </a:r>
            <a:r>
              <a:rPr lang="en-US" err="1">
                <a:solidFill>
                  <a:srgbClr val="1B1C1D"/>
                </a:solidFill>
              </a:rPr>
              <a:t>Vorteile</a:t>
            </a:r>
            <a:r>
              <a:rPr lang="en-US">
                <a:solidFill>
                  <a:srgbClr val="1B1C1D"/>
                </a:solidFill>
              </a:rPr>
              <a:t> es </a:t>
            </a:r>
            <a:r>
              <a:rPr lang="en-US" err="1">
                <a:solidFill>
                  <a:srgbClr val="1B1C1D"/>
                </a:solidFill>
              </a:rPr>
              <a:t>bringt</a:t>
            </a:r>
            <a:r>
              <a:rPr lang="en-US">
                <a:solidFill>
                  <a:srgbClr val="1B1C1D"/>
                </a:solidFill>
              </a:rPr>
              <a:t>, </a:t>
            </a:r>
            <a:r>
              <a:rPr lang="en-US" err="1">
                <a:solidFill>
                  <a:srgbClr val="1B1C1D"/>
                </a:solidFill>
              </a:rPr>
              <a:t>kannst</a:t>
            </a:r>
            <a:r>
              <a:rPr lang="en-US">
                <a:solidFill>
                  <a:srgbClr val="1B1C1D"/>
                </a:solidFill>
              </a:rPr>
              <a:t> du </a:t>
            </a:r>
            <a:r>
              <a:rPr lang="en-US" err="1">
                <a:solidFill>
                  <a:srgbClr val="1B1C1D"/>
                </a:solidFill>
              </a:rPr>
              <a:t>dir</a:t>
            </a:r>
            <a:r>
              <a:rPr lang="en-US">
                <a:solidFill>
                  <a:srgbClr val="1B1C1D"/>
                </a:solidFill>
              </a:rPr>
              <a:t> dieses Video </a:t>
            </a:r>
            <a:r>
              <a:rPr lang="en-US" err="1">
                <a:solidFill>
                  <a:srgbClr val="1B1C1D"/>
                </a:solidFill>
              </a:rPr>
              <a:t>ansehen</a:t>
            </a:r>
            <a:r>
              <a:rPr lang="en-US">
                <a:solidFill>
                  <a:srgbClr val="1B1C1D"/>
                </a:solidFill>
              </a:rPr>
              <a:t>: What is Tracing &amp; Why You Need It.</a:t>
            </a:r>
            <a:endParaRPr lang="en-US"/>
          </a:p>
          <a:p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27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5F4A-A737-0C87-E315-4A298103D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266D00-EE21-4341-B379-DBAF2DACA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95C853F-35EE-328F-A156-E33343802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CDE441-73AA-F119-6159-EA00B4351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86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73656-4CE9-FB49-DED8-E6189C68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A4BEB4-09C3-9DF7-D5C4-F392CF9B7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9F0C06A-EF22-901C-2864-CBFD6A18E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D1809E-1AF3-B770-4CCC-78D101B35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333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08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5F85E-F2D6-AD72-1081-6319206A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F3D472-9A88-6C4A-5791-88DE51D2F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E543FD-CC93-CA43-60B8-60000AF6C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sz="1200"/>
              <a:t>Schritt Antwortgenerierung</a:t>
            </a:r>
            <a:br>
              <a:rPr lang="de-DE" sz="1200"/>
            </a:br>
            <a:r>
              <a:rPr lang="de-DE" sz="1200"/>
              <a:t>- unser RAG-System generiert Antworten Automatisch</a:t>
            </a:r>
            <a:br>
              <a:rPr lang="de-DE" sz="1200"/>
            </a:br>
            <a:r>
              <a:rPr lang="de-DE" sz="1200"/>
              <a:t>- Ergebnis JSON wurde mit den Antworten unseres Chatbots befüllt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/>
              <a:t>Schritt Evaluierung</a:t>
            </a:r>
            <a:br>
              <a:rPr lang="de-DE" sz="1200"/>
            </a:br>
            <a:r>
              <a:rPr lang="de-DE" sz="1200"/>
              <a:t>- Ein weiteres LLM bewertet die Antworten des Chatbots unter festgelegten </a:t>
            </a:r>
            <a:r>
              <a:rPr lang="de-DE"/>
              <a:t>Evaluierungsparameter</a:t>
            </a:r>
            <a:br>
              <a:rPr lang="de-DE" sz="1200"/>
            </a:br>
            <a:r>
              <a:rPr lang="de-DE" sz="1200"/>
              <a:t>- Die Ergebnisse der Evaluierung werden  in eine CSV-Datei eingetragen</a:t>
            </a:r>
            <a:br>
              <a:rPr lang="de-DE" sz="1200"/>
            </a:br>
            <a:r>
              <a:rPr lang="de-DE" sz="1200"/>
              <a:t>- Den Ansatz nennt man LLM </a:t>
            </a:r>
            <a:r>
              <a:rPr lang="de-DE" sz="1200" err="1"/>
              <a:t>as</a:t>
            </a:r>
            <a:r>
              <a:rPr lang="de-DE" sz="1200"/>
              <a:t> a Judge</a:t>
            </a:r>
          </a:p>
          <a:p>
            <a:pPr marL="228600" indent="-228600">
              <a:buAutoNum type="arabicPeriod"/>
            </a:pPr>
            <a:r>
              <a:rPr lang="de-DE" sz="1200"/>
              <a:t>Schritt Review &amp; Iteration</a:t>
            </a:r>
            <a:br>
              <a:rPr lang="de-DE" sz="1200"/>
            </a:br>
            <a:r>
              <a:rPr lang="de-DE" sz="1200"/>
              <a:t>- Das Evaluationsteam prüft die Ergebnisse, Optimiert den Prompt </a:t>
            </a:r>
            <a:br>
              <a:rPr lang="de-DE" sz="1200"/>
            </a:br>
            <a:r>
              <a:rPr lang="de-DE" sz="1200"/>
              <a:t>- Vorgang beginnt erneut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980CA4-8593-B000-33D9-EEB87F4EE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627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 drei interne Testnutzer – geringe Repräsentativität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361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A496-1900-3FEA-B561-A88915599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5DB2B6-5377-9433-0690-6F8E6F94E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7A427D-5459-18F7-0D85-E0B032FFF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8825A7-D6C2-7D33-350C-BBC95B9E4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81A5F-1D6F-44E8-B667-C798AF69E10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9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4/01/chilling-out-with-quantum-computers-innovative-cooling-system-providers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Im Haus, Röhre, Licht enthält.&#10;&#10;Automatisch generierte Beschreibung">
            <a:extLst>
              <a:ext uri="{FF2B5EF4-FFF2-40B4-BE49-F238E27FC236}">
                <a16:creationId xmlns:a16="http://schemas.microsoft.com/office/drawing/2014/main" id="{D9C52FA8-6550-4736-AD9C-3D234DD344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96" b="7447"/>
          <a:stretch/>
        </p:blipFill>
        <p:spPr>
          <a:xfrm>
            <a:off x="0" y="0"/>
            <a:ext cx="12192000" cy="550506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FCFE465-ED75-A773-9FDF-E05A360F04B8}"/>
              </a:ext>
            </a:extLst>
          </p:cNvPr>
          <p:cNvSpPr/>
          <p:nvPr userDrawn="1"/>
        </p:nvSpPr>
        <p:spPr>
          <a:xfrm>
            <a:off x="0" y="4665"/>
            <a:ext cx="12192000" cy="5500396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38A307-2CA3-56EA-CA14-03FCD49427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4286" y="3521075"/>
            <a:ext cx="9144000" cy="4941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[</a:t>
            </a:r>
            <a:r>
              <a:rPr lang="de-DE" err="1"/>
              <a:t>Subtitel</a:t>
            </a:r>
            <a:r>
              <a:rPr lang="de-DE"/>
              <a:t> e.g. </a:t>
            </a:r>
            <a:r>
              <a:rPr lang="de-DE" err="1"/>
              <a:t>Presentaiion</a:t>
            </a:r>
            <a:r>
              <a:rPr lang="de-DE"/>
              <a:t> </a:t>
            </a:r>
            <a:r>
              <a:rPr lang="de-DE" err="1"/>
              <a:t>name</a:t>
            </a:r>
            <a:r>
              <a:rPr lang="de-DE"/>
              <a:t>]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7D5D1B28-34D0-8E7A-CE70-47320CF2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559420"/>
            <a:ext cx="4114800" cy="162055"/>
          </a:xfrm>
          <a:prstGeom prst="rect">
            <a:avLst/>
          </a:prstGeom>
        </p:spPr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pic>
        <p:nvPicPr>
          <p:cNvPr id="13" name="Grafik 12" descr="Ein Bild, das Schrift, Grafiken, Grafikdesign, Logo enthält.&#10;&#10;Automatisch generierte Beschreibung">
            <a:extLst>
              <a:ext uri="{FF2B5EF4-FFF2-40B4-BE49-F238E27FC236}">
                <a16:creationId xmlns:a16="http://schemas.microsoft.com/office/drawing/2014/main" id="{C4E2DF02-6465-5DE6-941B-6E1265658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086" y="402454"/>
            <a:ext cx="2551181" cy="4358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CFBF83-E788-A854-C5B5-4E868C4A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86" y="2727552"/>
            <a:ext cx="9144000" cy="701448"/>
          </a:xfrm>
        </p:spPr>
        <p:txBody>
          <a:bodyPr anchor="b"/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0518BFD-46F1-D7E7-AA85-E50D69437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286" y="4107251"/>
            <a:ext cx="3657600" cy="2809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696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B563D4-4998-B8E1-FF53-4A4591F4C9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382139"/>
            <a:ext cx="12192000" cy="475862"/>
          </a:xfrm>
          <a:prstGeom prst="rect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A8C5CC-46A1-27CF-2D22-63223291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60AE65-33D9-BD63-E504-4921FE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339" y="6547519"/>
            <a:ext cx="4114800" cy="19117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F910-D8C9-CE5C-CB2A-EF2C924A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461" y="6547520"/>
            <a:ext cx="2743200" cy="19117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ED832909-EC19-48EF-8290-21E6AAD8A5C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94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8C5CC-46A1-27CF-2D22-63223291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60AE65-33D9-BD63-E504-4921FE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339" y="6547519"/>
            <a:ext cx="4114800" cy="19117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676666"/>
                </a:solidFill>
              </a:defRPr>
            </a:lvl1pPr>
          </a:lstStyle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F910-D8C9-CE5C-CB2A-EF2C924A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461" y="6547520"/>
            <a:ext cx="2743200" cy="19117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676666"/>
                </a:solidFill>
              </a:defRPr>
            </a:lvl1pPr>
          </a:lstStyle>
          <a:p>
            <a:fld id="{ED832909-EC19-48EF-8290-21E6AAD8A5C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11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BE49B-10F6-4E6E-0785-96D39C49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310480"/>
            <a:ext cx="7876592" cy="37055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588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7F66459-754E-5C5C-1FD9-0A565AA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310480"/>
            <a:ext cx="10515600" cy="370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D4AA08-DE1D-B349-829A-CCE300C6F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339" y="6547520"/>
            <a:ext cx="4114800" cy="191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AI-powered Quantum Expert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A64EF5-680A-D112-4430-E98193629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125" y="6547520"/>
            <a:ext cx="2743200" cy="191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32909-EC19-48EF-8290-21E6AAD8A5C6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 descr="Ein Bild, das Schrift, Grafiken, Grafikdesign, Logo enthält.&#10;&#10;Automatisch generierte Beschreibung">
            <a:extLst>
              <a:ext uri="{FF2B5EF4-FFF2-40B4-BE49-F238E27FC236}">
                <a16:creationId xmlns:a16="http://schemas.microsoft.com/office/drawing/2014/main" id="{2821DF3F-8D48-F478-D523-C6F37DA8D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35" y="299817"/>
            <a:ext cx="2551181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9" r:id="rId2"/>
    <p:sldLayoutId id="2147483670" r:id="rId3"/>
    <p:sldLayoutId id="2147483663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46F27E94-6A4D-4724-ABD5-6E3B99A1B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286" y="3530637"/>
            <a:ext cx="9144000" cy="494101"/>
          </a:xfrm>
        </p:spPr>
        <p:txBody>
          <a:bodyPr>
            <a:normAutofit/>
          </a:bodyPr>
          <a:lstStyle/>
          <a:p>
            <a:r>
              <a:rPr lang="de-DE" sz="2800">
                <a:solidFill>
                  <a:srgbClr val="FECC02"/>
                </a:solidFill>
              </a:rPr>
              <a:t>Endpräsentation – 30.09.2025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589D353-F7D9-BD7B-064B-239BACBB7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86" y="2829189"/>
            <a:ext cx="9144000" cy="701448"/>
          </a:xfrm>
        </p:spPr>
        <p:txBody>
          <a:bodyPr>
            <a:normAutofit fontScale="90000"/>
          </a:bodyPr>
          <a:lstStyle/>
          <a:p>
            <a:r>
              <a:rPr lang="de-DE" sz="5400"/>
              <a:t>DBE AI-</a:t>
            </a:r>
            <a:r>
              <a:rPr lang="de-DE" sz="5400" err="1"/>
              <a:t>powered</a:t>
            </a:r>
            <a:r>
              <a:rPr lang="de-DE" sz="5400"/>
              <a:t> Quantum Expert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4030B1D-7982-C70F-0A1E-EE8C7A2DA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286" y="6483341"/>
            <a:ext cx="7862295" cy="280988"/>
          </a:xfrm>
        </p:spPr>
        <p:txBody>
          <a:bodyPr/>
          <a:lstStyle/>
          <a:p>
            <a:r>
              <a:rPr lang="de-DE">
                <a:solidFill>
                  <a:srgbClr val="7C7B7B"/>
                </a:solidFill>
              </a:rPr>
              <a:t>Sinem K., Glen B., Liv R., Philip de B., Dominik E., Katharina W., Michelle F., Lars K. </a:t>
            </a:r>
          </a:p>
          <a:p>
            <a:endParaRPr lang="de-DE">
              <a:solidFill>
                <a:srgbClr val="7C7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7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C152E-ACCF-E5E4-7750-195B8FCA0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2C5ED-15B5-4F37-CCE2-9D3FF5AA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- Quellenangaben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559026-6F7E-4F61-3CF8-80263D82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065C3C-9549-5FAF-8F57-4CEBD4D0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10</a:t>
            </a:fld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5FE6997-4485-3131-5CC5-BF6B2D4E1784}"/>
              </a:ext>
            </a:extLst>
          </p:cNvPr>
          <p:cNvGrpSpPr/>
          <p:nvPr/>
        </p:nvGrpSpPr>
        <p:grpSpPr>
          <a:xfrm>
            <a:off x="923878" y="934261"/>
            <a:ext cx="10344244" cy="5226132"/>
            <a:chOff x="860051" y="968985"/>
            <a:chExt cx="10344244" cy="5226132"/>
          </a:xfrm>
        </p:grpSpPr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AB46CCC-2D1F-DB46-CA0F-5FA23BF0D70E}"/>
                </a:ext>
              </a:extLst>
            </p:cNvPr>
            <p:cNvSpPr/>
            <p:nvPr/>
          </p:nvSpPr>
          <p:spPr>
            <a:xfrm>
              <a:off x="860051" y="968985"/>
              <a:ext cx="10344244" cy="3235205"/>
            </a:xfrm>
            <a:prstGeom prst="roundRect">
              <a:avLst/>
            </a:prstGeom>
            <a:solidFill>
              <a:srgbClr val="67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err="1">
                  <a:solidFill>
                    <a:schemeClr val="bg1"/>
                  </a:solidFill>
                </a:rPr>
                <a:t>Herausforderungen</a:t>
              </a:r>
              <a:endParaRPr lang="en-US" sz="2000" b="1">
                <a:solidFill>
                  <a:schemeClr val="bg1"/>
                </a:solidFill>
              </a:endParaRPr>
            </a:p>
            <a:p>
              <a:pPr algn="ctr"/>
              <a:endParaRPr lang="en-US" sz="1600" b="1">
                <a:solidFill>
                  <a:schemeClr val="bg1"/>
                </a:solidFill>
              </a:endParaRPr>
            </a:p>
            <a:p>
              <a:pPr lvl="1"/>
              <a:r>
                <a:rPr lang="en-US" sz="1600" err="1">
                  <a:solidFill>
                    <a:schemeClr val="bg1"/>
                  </a:solidFill>
                </a:rPr>
                <a:t>Schwierigkeit</a:t>
              </a:r>
              <a:r>
                <a:rPr lang="en-US" sz="1600">
                  <a:solidFill>
                    <a:schemeClr val="bg1"/>
                  </a:solidFill>
                </a:rPr>
                <a:t>: </a:t>
              </a:r>
              <a:r>
                <a:rPr lang="en-US" sz="1600" err="1">
                  <a:solidFill>
                    <a:schemeClr val="bg1"/>
                  </a:solidFill>
                </a:rPr>
                <a:t>Quellenangabe</a:t>
              </a:r>
              <a:r>
                <a:rPr lang="en-US" sz="1600">
                  <a:solidFill>
                    <a:schemeClr val="bg1"/>
                  </a:solidFill>
                </a:rPr>
                <a:t> in der </a:t>
              </a:r>
              <a:r>
                <a:rPr lang="en-US" sz="1600" err="1">
                  <a:solidFill>
                    <a:schemeClr val="bg1"/>
                  </a:solidFill>
                </a:rPr>
                <a:t>Antwort</a:t>
              </a:r>
              <a:r>
                <a:rPr lang="en-US" sz="1600">
                  <a:solidFill>
                    <a:schemeClr val="bg1"/>
                  </a:solidFill>
                </a:rPr>
                <a:t> des Chatbots [doc1] </a:t>
              </a:r>
              <a:r>
                <a:rPr lang="en-US" sz="1600" err="1">
                  <a:solidFill>
                    <a:schemeClr val="bg1"/>
                  </a:solidFill>
                </a:rPr>
                <a:t>usw</a:t>
              </a:r>
              <a:r>
                <a:rPr lang="en-US" sz="1600">
                  <a:solidFill>
                    <a:schemeClr val="bg1"/>
                  </a:solidFill>
                </a:rPr>
                <a:t>.</a:t>
              </a:r>
            </a:p>
            <a:p>
              <a:pPr lvl="1"/>
              <a:endParaRPr lang="en-US" sz="1600">
                <a:solidFill>
                  <a:schemeClr val="bg1"/>
                </a:solidFill>
              </a:endParaRPr>
            </a:p>
            <a:p>
              <a:pPr lvl="1"/>
              <a:endParaRPr lang="en-US" sz="1600">
                <a:solidFill>
                  <a:schemeClr val="bg1"/>
                </a:solidFill>
              </a:endParaRPr>
            </a:p>
            <a:p>
              <a:pPr lvl="1"/>
              <a:endParaRPr lang="en-US" sz="1600">
                <a:solidFill>
                  <a:schemeClr val="bg1"/>
                </a:solidFill>
              </a:endParaRPr>
            </a:p>
            <a:p>
              <a:pPr lvl="8" algn="r"/>
              <a:r>
                <a:rPr lang="en-US" sz="1600">
                  <a:solidFill>
                    <a:schemeClr val="bg1"/>
                  </a:solidFill>
                </a:rPr>
                <a:t>                                                                    Intern </a:t>
              </a:r>
              <a:r>
                <a:rPr lang="en-US" sz="1600" err="1">
                  <a:solidFill>
                    <a:schemeClr val="bg1"/>
                  </a:solidFill>
                </a:rPr>
                <a:t>generierte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Dokumentennamen</a:t>
              </a:r>
              <a:endParaRPr lang="en-US" sz="1600">
                <a:solidFill>
                  <a:schemeClr val="bg1"/>
                </a:solidFill>
              </a:endParaRPr>
            </a:p>
            <a:p>
              <a:pPr lvl="1"/>
              <a:endParaRPr lang="en-US" sz="1600">
                <a:solidFill>
                  <a:schemeClr val="bg1"/>
                </a:solidFill>
              </a:endParaRPr>
            </a:p>
            <a:p>
              <a:pPr lvl="1"/>
              <a:r>
                <a:rPr lang="en-US" sz="1600" err="1">
                  <a:solidFill>
                    <a:schemeClr val="bg1"/>
                  </a:solidFill>
                </a:rPr>
                <a:t>Url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als</a:t>
              </a:r>
              <a:r>
                <a:rPr lang="en-US" sz="1600">
                  <a:solidFill>
                    <a:schemeClr val="bg1"/>
                  </a:solidFill>
                </a:rPr>
                <a:t> Metadata </a:t>
              </a:r>
              <a:r>
                <a:rPr lang="en-US" sz="1600" err="1">
                  <a:solidFill>
                    <a:schemeClr val="bg1"/>
                  </a:solidFill>
                </a:rPr>
                <a:t>mitgeben</a:t>
              </a:r>
              <a:r>
                <a:rPr lang="en-US" sz="1600">
                  <a:solidFill>
                    <a:schemeClr val="bg1"/>
                  </a:solidFill>
                </a:rPr>
                <a:t> → Hoher </a:t>
              </a:r>
              <a:r>
                <a:rPr lang="en-US" sz="1600" err="1">
                  <a:solidFill>
                    <a:schemeClr val="bg1"/>
                  </a:solidFill>
                </a:rPr>
                <a:t>manueller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Aufwand</a:t>
              </a:r>
              <a:endParaRPr lang="en-US" sz="1600">
                <a:solidFill>
                  <a:schemeClr val="bg1"/>
                </a:solidFill>
              </a:endParaRPr>
            </a:p>
            <a:p>
              <a:pPr lvl="1"/>
              <a:endParaRPr lang="en-US" sz="1600">
                <a:solidFill>
                  <a:schemeClr val="bg1"/>
                </a:solidFill>
              </a:endParaRPr>
            </a:p>
            <a:p>
              <a:pPr lvl="1"/>
              <a:r>
                <a:rPr lang="en-US" sz="1600" err="1">
                  <a:solidFill>
                    <a:schemeClr val="bg1"/>
                  </a:solidFill>
                </a:rPr>
                <a:t>Ist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eine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Automatisierung</a:t>
              </a:r>
              <a:r>
                <a:rPr lang="en-US" sz="1600">
                  <a:solidFill>
                    <a:schemeClr val="bg1"/>
                  </a:solidFill>
                </a:rPr>
                <a:t> der </a:t>
              </a:r>
              <a:r>
                <a:rPr lang="en-US" sz="1600" err="1">
                  <a:solidFill>
                    <a:schemeClr val="bg1"/>
                  </a:solidFill>
                </a:rPr>
                <a:t>Quellenangaben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möglich</a:t>
              </a:r>
              <a:r>
                <a:rPr lang="en-US" sz="1600">
                  <a:solidFill>
                    <a:schemeClr val="bg1"/>
                  </a:solidFill>
                </a:rPr>
                <a:t>?</a:t>
              </a:r>
            </a:p>
          </p:txBody>
        </p:sp>
        <p:pic>
          <p:nvPicPr>
            <p:cNvPr id="15" name="Grafik 14" descr="Warnung mit einfarbiger Füllung">
              <a:extLst>
                <a:ext uri="{FF2B5EF4-FFF2-40B4-BE49-F238E27FC236}">
                  <a16:creationId xmlns:a16="http://schemas.microsoft.com/office/drawing/2014/main" id="{85573B03-A836-EC2E-E627-8C5CA2546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565" y="1507282"/>
              <a:ext cx="439837" cy="439837"/>
            </a:xfrm>
            <a:prstGeom prst="rect">
              <a:avLst/>
            </a:prstGeom>
          </p:spPr>
        </p:pic>
        <p:pic>
          <p:nvPicPr>
            <p:cNvPr id="16" name="Grafik 15" descr="Warnung mit einfarbiger Füllung">
              <a:extLst>
                <a:ext uri="{FF2B5EF4-FFF2-40B4-BE49-F238E27FC236}">
                  <a16:creationId xmlns:a16="http://schemas.microsoft.com/office/drawing/2014/main" id="{69EF840E-621F-302D-88A6-965AF675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565" y="2941293"/>
              <a:ext cx="439837" cy="439837"/>
            </a:xfrm>
            <a:prstGeom prst="rect">
              <a:avLst/>
            </a:prstGeom>
          </p:spPr>
        </p:pic>
        <p:pic>
          <p:nvPicPr>
            <p:cNvPr id="17" name="Grafik 16" descr="Warnung mit einfarbiger Füllung">
              <a:extLst>
                <a:ext uri="{FF2B5EF4-FFF2-40B4-BE49-F238E27FC236}">
                  <a16:creationId xmlns:a16="http://schemas.microsoft.com/office/drawing/2014/main" id="{9EDF3DB4-5E96-08E9-E02F-725244D11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565" y="3406860"/>
              <a:ext cx="439837" cy="439837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026001B-0832-937D-D61E-D1AC3D222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9258" y="2026518"/>
              <a:ext cx="9328859" cy="373380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EBB29607-6990-4FA4-69EF-27AC9DEB46F4}"/>
                </a:ext>
              </a:extLst>
            </p:cNvPr>
            <p:cNvSpPr/>
            <p:nvPr/>
          </p:nvSpPr>
          <p:spPr>
            <a:xfrm rot="5400000">
              <a:off x="10005567" y="1896064"/>
              <a:ext cx="194603" cy="1323176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59EB542F-FD34-741F-BDD3-91F0375404E7}"/>
                </a:ext>
              </a:extLst>
            </p:cNvPr>
            <p:cNvSpPr/>
            <p:nvPr/>
          </p:nvSpPr>
          <p:spPr>
            <a:xfrm>
              <a:off x="860051" y="4310941"/>
              <a:ext cx="10344244" cy="1884176"/>
            </a:xfrm>
            <a:prstGeom prst="round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err="1">
                  <a:solidFill>
                    <a:srgbClr val="7F7F7F"/>
                  </a:solidFill>
                </a:rPr>
                <a:t>Lösung</a:t>
              </a:r>
              <a:endParaRPr lang="en-US" sz="2000" b="1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r>
                <a:rPr lang="en-US" sz="1600">
                  <a:solidFill>
                    <a:srgbClr val="7F7F7F"/>
                  </a:solidFill>
                </a:rPr>
                <a:t>Json: </a:t>
              </a:r>
              <a:r>
                <a:rPr lang="en-US" sz="1600" err="1">
                  <a:solidFill>
                    <a:srgbClr val="7F7F7F"/>
                  </a:solidFill>
                </a:rPr>
                <a:t>Gibt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url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im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json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direkt</a:t>
              </a:r>
              <a:r>
                <a:rPr lang="en-US" sz="1600">
                  <a:solidFill>
                    <a:srgbClr val="7F7F7F"/>
                  </a:solidFill>
                </a:rPr>
                <a:t> mit an</a:t>
              </a:r>
            </a:p>
            <a:p>
              <a:r>
                <a:rPr lang="en-US" sz="1600">
                  <a:solidFill>
                    <a:srgbClr val="7F7F7F"/>
                  </a:solidFill>
                </a:rPr>
                <a:t>   </a:t>
              </a:r>
              <a:r>
                <a:rPr lang="en-US" sz="1600">
                  <a:solidFill>
                    <a:srgbClr val="7B7A7A"/>
                  </a:solidFill>
                </a:rPr>
                <a:t> → </a:t>
              </a:r>
              <a:r>
                <a:rPr lang="en-US" sz="1600">
                  <a:solidFill>
                    <a:srgbClr val="7F7F7F"/>
                  </a:solidFill>
                </a:rPr>
                <a:t>Seiten </a:t>
              </a:r>
              <a:r>
                <a:rPr lang="en-US" sz="1600" err="1">
                  <a:solidFill>
                    <a:srgbClr val="7F7F7F"/>
                  </a:solidFill>
                </a:rPr>
                <a:t>können</a:t>
              </a:r>
              <a:r>
                <a:rPr lang="en-US" sz="1600">
                  <a:solidFill>
                    <a:srgbClr val="7F7F7F"/>
                  </a:solidFill>
                </a:rPr>
                <a:t> </a:t>
              </a:r>
              <a:r>
                <a:rPr lang="en-US" sz="1600" err="1">
                  <a:solidFill>
                    <a:srgbClr val="7F7F7F"/>
                  </a:solidFill>
                </a:rPr>
                <a:t>automatisch</a:t>
              </a:r>
              <a:r>
                <a:rPr lang="en-US" sz="1600">
                  <a:solidFill>
                    <a:srgbClr val="7F7F7F"/>
                  </a:solidFill>
                </a:rPr>
                <a:t> in </a:t>
              </a:r>
              <a:r>
                <a:rPr lang="en-US" sz="1600" err="1">
                  <a:solidFill>
                    <a:srgbClr val="7F7F7F"/>
                  </a:solidFill>
                </a:rPr>
                <a:t>jsons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br>
                <a:rPr lang="en-US" sz="1600">
                  <a:solidFill>
                    <a:srgbClr val="7F7F7F"/>
                  </a:solidFill>
                </a:rPr>
              </a:br>
              <a:r>
                <a:rPr lang="en-US" sz="1600">
                  <a:solidFill>
                    <a:srgbClr val="7F7F7F"/>
                  </a:solidFill>
                </a:rPr>
                <a:t>                </a:t>
              </a:r>
              <a:r>
                <a:rPr lang="en-US" sz="1600" err="1">
                  <a:solidFill>
                    <a:srgbClr val="7F7F7F"/>
                  </a:solidFill>
                </a:rPr>
                <a:t>umgewandelt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werden</a:t>
              </a:r>
              <a:r>
                <a:rPr lang="en-US" sz="1600">
                  <a:solidFill>
                    <a:srgbClr val="7F7F7F"/>
                  </a:solidFill>
                </a:rPr>
                <a:t> mit </a:t>
              </a:r>
            </a:p>
          </p:txBody>
        </p:sp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8AC715C6-394A-5228-8151-7EE86803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662" t="21444" r="700" b="12809"/>
            <a:stretch>
              <a:fillRect/>
            </a:stretch>
          </p:blipFill>
          <p:spPr>
            <a:xfrm>
              <a:off x="3973244" y="5469744"/>
              <a:ext cx="1370663" cy="228416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F3792ED8-498D-8B4F-C1D9-544A7789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3460" y="4793142"/>
              <a:ext cx="5076825" cy="1200150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5351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101DB-CA53-CEE0-239C-904609E2C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01298-C01F-E953-C3E8-F43843E3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- Quellenangaben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901380-2DF3-50A3-A84F-4814F3E8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5C15C1-90A5-216A-C1CD-4C56E7E4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11</a:t>
            </a:fld>
            <a:endParaRPr lang="de-DE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2F8755A-6B4E-3D74-BE73-D1AF66594CA8}"/>
              </a:ext>
            </a:extLst>
          </p:cNvPr>
          <p:cNvGrpSpPr/>
          <p:nvPr/>
        </p:nvGrpSpPr>
        <p:grpSpPr>
          <a:xfrm>
            <a:off x="575872" y="963220"/>
            <a:ext cx="11039490" cy="4977302"/>
            <a:chOff x="575488" y="935855"/>
            <a:chExt cx="11039490" cy="4977302"/>
          </a:xfrm>
        </p:grpSpPr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045E8CE7-F2AD-48DB-154C-31B6A4B67225}"/>
                </a:ext>
              </a:extLst>
            </p:cNvPr>
            <p:cNvSpPr/>
            <p:nvPr/>
          </p:nvSpPr>
          <p:spPr>
            <a:xfrm>
              <a:off x="576253" y="935855"/>
              <a:ext cx="11037959" cy="761718"/>
            </a:xfrm>
            <a:prstGeom prst="round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7F7F7F"/>
                </a:solidFill>
              </a:endParaRPr>
            </a:p>
            <a:p>
              <a:r>
                <a:rPr lang="en-US" sz="1600" b="1" err="1">
                  <a:solidFill>
                    <a:srgbClr val="7F7F7F"/>
                  </a:solidFill>
                </a:rPr>
                <a:t>Lösung</a:t>
              </a:r>
              <a:r>
                <a:rPr lang="en-US" sz="1600" b="1">
                  <a:solidFill>
                    <a:srgbClr val="7F7F7F"/>
                  </a:solidFill>
                </a:rPr>
                <a:t>: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url</a:t>
              </a:r>
              <a:r>
                <a:rPr lang="en-US" sz="1600">
                  <a:solidFill>
                    <a:srgbClr val="7F7F7F"/>
                  </a:solidFill>
                </a:rPr>
                <a:t> mit in den content </a:t>
              </a:r>
              <a:r>
                <a:rPr lang="en-US" sz="1600" err="1">
                  <a:solidFill>
                    <a:srgbClr val="7F7F7F"/>
                  </a:solidFill>
                </a:rPr>
                <a:t>einfügen</a:t>
              </a:r>
              <a:r>
                <a:rPr lang="en-US" sz="1600">
                  <a:solidFill>
                    <a:srgbClr val="7F7F7F"/>
                  </a:solidFill>
                </a:rPr>
                <a:t> (Preprocessing)</a:t>
              </a:r>
            </a:p>
            <a:p>
              <a:endParaRPr lang="en-US" sz="1600">
                <a:solidFill>
                  <a:srgbClr val="7F7F7F"/>
                </a:solidFill>
              </a:endParaRPr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CCD6F29-49AF-2388-CB96-216ADC6F0623}"/>
                </a:ext>
              </a:extLst>
            </p:cNvPr>
            <p:cNvSpPr/>
            <p:nvPr/>
          </p:nvSpPr>
          <p:spPr>
            <a:xfrm>
              <a:off x="576254" y="1840549"/>
              <a:ext cx="11038724" cy="1238336"/>
            </a:xfrm>
            <a:prstGeom prst="roundRect">
              <a:avLst/>
            </a:prstGeom>
            <a:solidFill>
              <a:srgbClr val="67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endParaRPr lang="en-US" sz="1600">
                <a:solidFill>
                  <a:srgbClr val="7B7A7A"/>
                </a:solidFill>
              </a:endParaRPr>
            </a:p>
            <a:p>
              <a:r>
                <a:rPr lang="en-US" sz="1600" b="1">
                  <a:solidFill>
                    <a:schemeClr val="bg1"/>
                  </a:solidFill>
                </a:rPr>
                <a:t>Problem:</a:t>
              </a:r>
              <a:r>
                <a:rPr lang="en-US" sz="1600">
                  <a:solidFill>
                    <a:schemeClr val="bg1"/>
                  </a:solidFill>
                </a:rPr>
                <a:t> Hoher </a:t>
              </a:r>
              <a:r>
                <a:rPr lang="en-US" sz="1600" err="1">
                  <a:solidFill>
                    <a:schemeClr val="bg1"/>
                  </a:solidFill>
                </a:rPr>
                <a:t>manueller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Aufwand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2E2A7592-1301-2AD6-8B07-71FC8367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4291" y="2019485"/>
              <a:ext cx="7207250" cy="923925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  <p:pic>
          <p:nvPicPr>
            <p:cNvPr id="19" name="Grafik 18" descr="Warnung mit einfarbiger Füllung">
              <a:extLst>
                <a:ext uri="{FF2B5EF4-FFF2-40B4-BE49-F238E27FC236}">
                  <a16:creationId xmlns:a16="http://schemas.microsoft.com/office/drawing/2014/main" id="{C150AF00-20D6-7A42-F715-8AEA86F2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370" y="2436338"/>
              <a:ext cx="439837" cy="439837"/>
            </a:xfrm>
            <a:prstGeom prst="rect">
              <a:avLst/>
            </a:prstGeom>
          </p:spPr>
        </p:pic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15C19927-4554-35DC-85E6-AA21CF8ADDB3}"/>
                </a:ext>
              </a:extLst>
            </p:cNvPr>
            <p:cNvSpPr/>
            <p:nvPr/>
          </p:nvSpPr>
          <p:spPr>
            <a:xfrm>
              <a:off x="576254" y="3211819"/>
              <a:ext cx="11038723" cy="1330068"/>
            </a:xfrm>
            <a:prstGeom prst="round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rgbClr val="7F7F7F"/>
                </a:solidFill>
              </a:endParaRPr>
            </a:p>
            <a:p>
              <a:r>
                <a:rPr lang="en-US" sz="1600" b="1" err="1">
                  <a:solidFill>
                    <a:srgbClr val="7F7F7F"/>
                  </a:solidFill>
                </a:rPr>
                <a:t>Lösung</a:t>
              </a:r>
              <a:r>
                <a:rPr lang="en-US" sz="1600" b="1">
                  <a:solidFill>
                    <a:srgbClr val="7F7F7F"/>
                  </a:solidFill>
                </a:rPr>
                <a:t>:</a:t>
              </a:r>
              <a:r>
                <a:rPr lang="en-US" sz="1600">
                  <a:solidFill>
                    <a:srgbClr val="7F7F7F"/>
                  </a:solidFill>
                </a:rPr>
                <a:t> "</a:t>
              </a:r>
              <a:r>
                <a:rPr lang="en-US" sz="1600" err="1">
                  <a:solidFill>
                    <a:srgbClr val="7F7F7F"/>
                  </a:solidFill>
                </a:rPr>
                <a:t>Automatisieren</a:t>
              </a:r>
              <a:r>
                <a:rPr lang="en-US" sz="1600">
                  <a:solidFill>
                    <a:srgbClr val="7F7F7F"/>
                  </a:solidFill>
                </a:rPr>
                <a:t>”                                 </a:t>
              </a:r>
              <a:r>
                <a:rPr lang="en-US" sz="1600">
                  <a:solidFill>
                    <a:srgbClr val="7B7A7A"/>
                  </a:solidFill>
                </a:rPr>
                <a:t>→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fügt</a:t>
              </a:r>
              <a:r>
                <a:rPr lang="en-US" sz="1600">
                  <a:solidFill>
                    <a:srgbClr val="7F7F7F"/>
                  </a:solidFill>
                </a:rPr>
                <a:t> die </a:t>
              </a:r>
              <a:r>
                <a:rPr lang="en-US" sz="1600" err="1">
                  <a:solidFill>
                    <a:srgbClr val="7F7F7F"/>
                  </a:solidFill>
                </a:rPr>
                <a:t>url</a:t>
              </a:r>
              <a:r>
                <a:rPr lang="en-US" sz="1600">
                  <a:solidFill>
                    <a:srgbClr val="7F7F7F"/>
                  </a:solidFill>
                </a:rPr>
                <a:t>    </a:t>
              </a:r>
              <a:r>
                <a:rPr lang="en-US" sz="1600" err="1">
                  <a:solidFill>
                    <a:srgbClr val="7F7F7F"/>
                  </a:solidFill>
                </a:rPr>
                <a:t>automatisch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als</a:t>
              </a:r>
              <a:r>
                <a:rPr lang="en-US" sz="1600">
                  <a:solidFill>
                    <a:srgbClr val="7F7F7F"/>
                  </a:solidFill>
                </a:rPr>
                <a:t> source an das Ende des contents </a:t>
              </a:r>
              <a:r>
                <a:rPr lang="en-US" sz="1600" err="1">
                  <a:solidFill>
                    <a:srgbClr val="7F7F7F"/>
                  </a:solidFill>
                </a:rPr>
                <a:t>ein</a:t>
              </a:r>
              <a:endParaRPr lang="en-US" sz="1600">
                <a:solidFill>
                  <a:srgbClr val="7F7F7F"/>
                </a:solidFill>
              </a:endParaRPr>
            </a:p>
            <a:p>
              <a:r>
                <a:rPr lang="en-US" sz="1600">
                  <a:solidFill>
                    <a:srgbClr val="7B7A7A"/>
                  </a:solidFill>
                </a:rPr>
                <a:t>→ </a:t>
              </a:r>
              <a:r>
                <a:rPr lang="en-US" sz="1600" err="1">
                  <a:solidFill>
                    <a:srgbClr val="7F7F7F"/>
                  </a:solidFill>
                </a:rPr>
                <a:t>jsons</a:t>
              </a:r>
              <a:r>
                <a:rPr lang="en-US" sz="1600">
                  <a:solidFill>
                    <a:srgbClr val="7F7F7F"/>
                  </a:solidFill>
                </a:rPr>
                <a:t> in den Blob Storage laden (/)</a:t>
              </a:r>
            </a:p>
            <a:p>
              <a:r>
                <a:rPr lang="en-US" sz="1600">
                  <a:solidFill>
                    <a:srgbClr val="7B7A7A"/>
                  </a:solidFill>
                </a:rPr>
                <a:t>→ </a:t>
              </a:r>
              <a:r>
                <a:rPr lang="en-US" sz="1600" err="1">
                  <a:solidFill>
                    <a:srgbClr val="7F7F7F"/>
                  </a:solidFill>
                </a:rPr>
                <a:t>Vektorisierung</a:t>
              </a:r>
              <a:r>
                <a:rPr lang="en-US" sz="1600">
                  <a:solidFill>
                    <a:srgbClr val="7F7F7F"/>
                  </a:solidFill>
                </a:rPr>
                <a:t>: Embedding </a:t>
              </a:r>
              <a:r>
                <a:rPr lang="en-US" sz="1600" err="1">
                  <a:solidFill>
                    <a:srgbClr val="7F7F7F"/>
                  </a:solidFill>
                </a:rPr>
                <a:t>Vektoren</a:t>
              </a:r>
              <a:r>
                <a:rPr lang="en-US" sz="1600">
                  <a:solidFill>
                    <a:srgbClr val="7F7F7F"/>
                  </a:solidFill>
                </a:rPr>
                <a:t> für </a:t>
              </a:r>
              <a:r>
                <a:rPr lang="en-US" sz="1600" err="1">
                  <a:solidFill>
                    <a:srgbClr val="7F7F7F"/>
                  </a:solidFill>
                </a:rPr>
                <a:t>jsons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erzeugen</a:t>
              </a:r>
              <a:r>
                <a:rPr lang="en-US" sz="1600">
                  <a:solidFill>
                    <a:srgbClr val="7F7F7F"/>
                  </a:solidFill>
                </a:rPr>
                <a:t> (x)</a:t>
              </a: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</p:txBody>
        </p:sp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271EFD5E-C8EC-BBD6-A24D-AA4B8BF9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636" r="5454" b="-3305"/>
            <a:stretch>
              <a:fillRect/>
            </a:stretch>
          </p:blipFill>
          <p:spPr>
            <a:xfrm>
              <a:off x="3052592" y="3464434"/>
              <a:ext cx="1212464" cy="286785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F11BE451-F2DD-69C3-DCDC-6B8BAA88C9E6}"/>
                </a:ext>
              </a:extLst>
            </p:cNvPr>
            <p:cNvSpPr/>
            <p:nvPr/>
          </p:nvSpPr>
          <p:spPr>
            <a:xfrm>
              <a:off x="575488" y="4674821"/>
              <a:ext cx="11037959" cy="1238336"/>
            </a:xfrm>
            <a:prstGeom prst="roundRect">
              <a:avLst/>
            </a:prstGeom>
            <a:solidFill>
              <a:srgbClr val="67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endParaRPr lang="en-US" sz="1600">
                <a:solidFill>
                  <a:srgbClr val="7B7A7A"/>
                </a:solidFill>
              </a:endParaRPr>
            </a:p>
            <a:p>
              <a:r>
                <a:rPr lang="en-US" sz="1600" b="1">
                  <a:solidFill>
                    <a:schemeClr val="bg1"/>
                  </a:solidFill>
                </a:rPr>
                <a:t>Problem: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pic>
          <p:nvPicPr>
            <p:cNvPr id="30" name="Grafik 29" descr="Warnung mit einfarbiger Füllung">
              <a:extLst>
                <a:ext uri="{FF2B5EF4-FFF2-40B4-BE49-F238E27FC236}">
                  <a16:creationId xmlns:a16="http://schemas.microsoft.com/office/drawing/2014/main" id="{55D2F1A1-673F-1679-8291-332CD516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8548" y="5291098"/>
              <a:ext cx="439837" cy="439837"/>
            </a:xfrm>
            <a:prstGeom prst="rect">
              <a:avLst/>
            </a:prstGeom>
          </p:spPr>
        </p:pic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F4D82869-27AD-68EE-9FEE-B943A2AD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0776" t="14983" r="600" b="71426"/>
            <a:stretch>
              <a:fillRect/>
            </a:stretch>
          </p:blipFill>
          <p:spPr>
            <a:xfrm>
              <a:off x="1885927" y="4795664"/>
              <a:ext cx="8786815" cy="990867"/>
            </a:xfrm>
            <a:prstGeom prst="roundRect">
              <a:avLst/>
            </a:prstGeom>
            <a:ln>
              <a:solidFill>
                <a:srgbClr val="FFCC0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4110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0651-E8FD-8DC7-14E3-AE24C08C8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4BA3D-F87E-E20A-B912-55AE02ED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- Quellenangaben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8FE88-38AB-A084-4829-1B5F1AAC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867D0F-7AED-11B0-91E5-C519CB32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12</a:t>
            </a:fld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065FA39-3DEE-F07D-CDC9-EFD736FC5EF5}"/>
              </a:ext>
            </a:extLst>
          </p:cNvPr>
          <p:cNvGrpSpPr/>
          <p:nvPr/>
        </p:nvGrpSpPr>
        <p:grpSpPr>
          <a:xfrm>
            <a:off x="506423" y="745733"/>
            <a:ext cx="11179154" cy="5366533"/>
            <a:chOff x="360805" y="788343"/>
            <a:chExt cx="11179154" cy="5366533"/>
          </a:xfrm>
        </p:grpSpPr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54ADC058-BC5B-CB67-6B1C-F55379E04B0E}"/>
                </a:ext>
              </a:extLst>
            </p:cNvPr>
            <p:cNvSpPr/>
            <p:nvPr/>
          </p:nvSpPr>
          <p:spPr>
            <a:xfrm>
              <a:off x="362337" y="788343"/>
              <a:ext cx="11176856" cy="959683"/>
            </a:xfrm>
            <a:prstGeom prst="round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7F7F7F"/>
                </a:solidFill>
              </a:endParaRPr>
            </a:p>
            <a:p>
              <a:r>
                <a:rPr lang="en-US" sz="1600" b="1" err="1">
                  <a:solidFill>
                    <a:srgbClr val="7F7F7F"/>
                  </a:solidFill>
                </a:rPr>
                <a:t>Teillösung</a:t>
              </a:r>
              <a:r>
                <a:rPr lang="en-US" sz="1600" b="1">
                  <a:solidFill>
                    <a:srgbClr val="7F7F7F"/>
                  </a:solidFill>
                </a:rPr>
                <a:t>: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Über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Arbeitsrechner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oder</a:t>
              </a:r>
              <a:r>
                <a:rPr lang="en-US" sz="1600">
                  <a:solidFill>
                    <a:srgbClr val="7F7F7F"/>
                  </a:solidFill>
                </a:rPr>
                <a:t> privates </a:t>
              </a:r>
              <a:r>
                <a:rPr lang="en-US" sz="1600" err="1">
                  <a:solidFill>
                    <a:srgbClr val="7F7F7F"/>
                  </a:solidFill>
                </a:rPr>
                <a:t>Browserfenster</a:t>
              </a:r>
              <a:r>
                <a:rPr lang="en-US" sz="1600">
                  <a:solidFill>
                    <a:srgbClr val="7F7F7F"/>
                  </a:solidFill>
                </a:rPr>
                <a:t> (</a:t>
              </a:r>
              <a:r>
                <a:rPr lang="en-US" sz="1600" err="1">
                  <a:solidFill>
                    <a:srgbClr val="7F7F7F"/>
                  </a:solidFill>
                </a:rPr>
                <a:t>inkognito</a:t>
              </a:r>
              <a:r>
                <a:rPr lang="en-US" sz="1600">
                  <a:solidFill>
                    <a:srgbClr val="7F7F7F"/>
                  </a:solidFill>
                </a:rPr>
                <a:t>)</a:t>
              </a:r>
            </a:p>
            <a:p>
              <a:r>
                <a:rPr lang="en-US" sz="1600">
                  <a:solidFill>
                    <a:srgbClr val="7B7A7A"/>
                  </a:solidFill>
                </a:rPr>
                <a:t>→ </a:t>
              </a:r>
              <a:r>
                <a:rPr lang="en-US" sz="1600" err="1">
                  <a:solidFill>
                    <a:srgbClr val="7F7F7F"/>
                  </a:solidFill>
                </a:rPr>
                <a:t>Indexierung</a:t>
              </a:r>
              <a:r>
                <a:rPr lang="en-US" sz="1600">
                  <a:solidFill>
                    <a:srgbClr val="7F7F7F"/>
                  </a:solidFill>
                </a:rPr>
                <a:t> in Azure AI Search: Embeddings </a:t>
              </a:r>
              <a:r>
                <a:rPr lang="en-US" sz="1600" err="1">
                  <a:solidFill>
                    <a:srgbClr val="7F7F7F"/>
                  </a:solidFill>
                </a:rPr>
                <a:t>werden</a:t>
              </a:r>
              <a:r>
                <a:rPr lang="en-US" sz="1600">
                  <a:solidFill>
                    <a:srgbClr val="7F7F7F"/>
                  </a:solidFill>
                </a:rPr>
                <a:t> in </a:t>
              </a:r>
              <a:r>
                <a:rPr lang="en-US" sz="1600" err="1">
                  <a:solidFill>
                    <a:srgbClr val="7F7F7F"/>
                  </a:solidFill>
                </a:rPr>
                <a:t>Suchindex</a:t>
              </a:r>
              <a:r>
                <a:rPr lang="en-US" sz="1600">
                  <a:solidFill>
                    <a:srgbClr val="7F7F7F"/>
                  </a:solidFill>
                </a:rPr>
                <a:t> / </a:t>
              </a:r>
              <a:r>
                <a:rPr lang="en-US" sz="1600" err="1">
                  <a:solidFill>
                    <a:srgbClr val="7F7F7F"/>
                  </a:solidFill>
                </a:rPr>
                <a:t>Vektordatenbank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gespeichert</a:t>
              </a:r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72B0FE-EC7F-EF2F-6F65-12C78D912A1D}"/>
                </a:ext>
              </a:extLst>
            </p:cNvPr>
            <p:cNvSpPr/>
            <p:nvPr/>
          </p:nvSpPr>
          <p:spPr>
            <a:xfrm>
              <a:off x="361570" y="1845888"/>
              <a:ext cx="11177623" cy="1765303"/>
            </a:xfrm>
            <a:prstGeom prst="roundRect">
              <a:avLst/>
            </a:prstGeom>
            <a:solidFill>
              <a:srgbClr val="E8E8E8"/>
            </a:solidFill>
            <a:ln>
              <a:solidFill>
                <a:srgbClr val="FE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7F7F7F"/>
                </a:solidFill>
              </a:endParaRPr>
            </a:p>
            <a:p>
              <a:r>
                <a:rPr lang="en-US" sz="1600" b="1">
                  <a:solidFill>
                    <a:srgbClr val="7F7F7F"/>
                  </a:solidFill>
                </a:rPr>
                <a:t>WICHTIG: </a:t>
              </a:r>
              <a:r>
                <a:rPr lang="en-US" sz="1600">
                  <a:solidFill>
                    <a:srgbClr val="7F7F7F"/>
                  </a:solidFill>
                </a:rPr>
                <a:t>Test mit </a:t>
              </a:r>
              <a:r>
                <a:rPr lang="en-US" sz="1600" err="1">
                  <a:solidFill>
                    <a:srgbClr val="7F7F7F"/>
                  </a:solidFill>
                </a:rPr>
                <a:t>llamaindex</a:t>
              </a:r>
              <a:r>
                <a:rPr lang="en-US" sz="1600">
                  <a:solidFill>
                    <a:srgbClr val="7F7F7F"/>
                  </a:solidFill>
                </a:rPr>
                <a:t>; Nomic </a:t>
              </a:r>
              <a:r>
                <a:rPr lang="en-US" sz="1600" err="1">
                  <a:solidFill>
                    <a:srgbClr val="7F7F7F"/>
                  </a:solidFill>
                </a:rPr>
                <a:t>gibt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urls</a:t>
              </a:r>
              <a:r>
                <a:rPr lang="en-US" sz="1600">
                  <a:solidFill>
                    <a:srgbClr val="7F7F7F"/>
                  </a:solidFill>
                </a:rPr>
                <a:t> mit </a:t>
              </a:r>
              <a:r>
                <a:rPr lang="en-US" sz="1600" err="1">
                  <a:solidFill>
                    <a:srgbClr val="7F7F7F"/>
                  </a:solidFill>
                </a:rPr>
                <a:t>aus</a:t>
              </a:r>
              <a:r>
                <a:rPr lang="en-US" sz="1600">
                  <a:solidFill>
                    <a:srgbClr val="7F7F7F"/>
                  </a:solidFill>
                </a:rPr>
                <a:t>, </a:t>
              </a:r>
              <a:r>
                <a:rPr lang="en-US" sz="1600" err="1">
                  <a:solidFill>
                    <a:srgbClr val="7F7F7F"/>
                  </a:solidFill>
                </a:rPr>
                <a:t>auch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ohne</a:t>
              </a:r>
              <a:r>
                <a:rPr lang="en-US" sz="1600">
                  <a:solidFill>
                    <a:srgbClr val="7F7F7F"/>
                  </a:solidFill>
                </a:rPr>
                <a:t> die Bitte um </a:t>
              </a:r>
              <a:r>
                <a:rPr lang="en-US" sz="1600" err="1">
                  <a:solidFill>
                    <a:srgbClr val="7F7F7F"/>
                  </a:solidFill>
                </a:rPr>
                <a:t>Quellen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im</a:t>
              </a:r>
              <a:r>
                <a:rPr lang="en-US" sz="1600">
                  <a:solidFill>
                    <a:srgbClr val="7F7F7F"/>
                  </a:solidFill>
                </a:rPr>
                <a:t> system prompt, </a:t>
              </a:r>
              <a:br>
                <a:rPr lang="en-US" sz="1600">
                  <a:solidFill>
                    <a:srgbClr val="7F7F7F"/>
                  </a:solidFill>
                </a:rPr>
              </a:br>
              <a:r>
                <a:rPr lang="en-US" sz="1600">
                  <a:solidFill>
                    <a:srgbClr val="7F7F7F"/>
                  </a:solidFill>
                </a:rPr>
                <a:t>text-embedding-3-large </a:t>
              </a:r>
              <a:r>
                <a:rPr lang="en-US" sz="1600" err="1">
                  <a:solidFill>
                    <a:srgbClr val="7F7F7F"/>
                  </a:solidFill>
                </a:rPr>
                <a:t>nicht</a:t>
              </a:r>
              <a:r>
                <a:rPr lang="en-US" sz="1600">
                  <a:solidFill>
                    <a:srgbClr val="7F7F7F"/>
                  </a:solidFill>
                </a:rPr>
                <a:t>, </a:t>
              </a:r>
              <a:r>
                <a:rPr lang="en-US" sz="1600" err="1">
                  <a:solidFill>
                    <a:srgbClr val="7F7F7F"/>
                  </a:solidFill>
                </a:rPr>
                <a:t>auch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nicht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konkret</a:t>
              </a:r>
              <a:r>
                <a:rPr lang="en-US" sz="1600">
                  <a:solidFill>
                    <a:srgbClr val="7F7F7F"/>
                  </a:solidFill>
                </a:rPr>
                <a:t> auf </a:t>
              </a:r>
              <a:r>
                <a:rPr lang="en-US" sz="1600" err="1">
                  <a:solidFill>
                    <a:srgbClr val="7F7F7F"/>
                  </a:solidFill>
                </a:rPr>
                <a:t>Nachfrage</a:t>
              </a:r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  <a:p>
              <a:r>
                <a:rPr lang="en-US" sz="1600">
                  <a:solidFill>
                    <a:srgbClr val="7B7A7A"/>
                  </a:solidFill>
                </a:rPr>
                <a:t>→ </a:t>
              </a:r>
              <a:r>
                <a:rPr lang="en-US" sz="1600">
                  <a:solidFill>
                    <a:srgbClr val="7F7F7F"/>
                  </a:solidFill>
                </a:rPr>
                <a:t>Embedding Model </a:t>
              </a:r>
              <a:r>
                <a:rPr lang="en-US" sz="1600" err="1">
                  <a:solidFill>
                    <a:srgbClr val="7F7F7F"/>
                  </a:solidFill>
                </a:rPr>
                <a:t>austauschen</a:t>
              </a:r>
              <a:r>
                <a:rPr lang="en-US" sz="1600">
                  <a:solidFill>
                    <a:srgbClr val="7F7F7F"/>
                  </a:solidFill>
                </a:rPr>
                <a:t>?</a:t>
              </a:r>
            </a:p>
            <a:p>
              <a:r>
                <a:rPr lang="en-US" sz="1600">
                  <a:solidFill>
                    <a:srgbClr val="7B7A7A"/>
                  </a:solidFill>
                </a:rPr>
                <a:t>→ </a:t>
              </a:r>
              <a:r>
                <a:rPr lang="en-US" sz="1600" err="1">
                  <a:solidFill>
                    <a:srgbClr val="7F7F7F"/>
                  </a:solidFill>
                </a:rPr>
                <a:t>Ergebnisse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evaluieren</a:t>
              </a:r>
              <a:r>
                <a:rPr lang="en-US" sz="1600">
                  <a:solidFill>
                    <a:srgbClr val="7F7F7F"/>
                  </a:solidFill>
                </a:rPr>
                <a:t>: </a:t>
              </a:r>
              <a:r>
                <a:rPr lang="en-US" sz="1600" err="1">
                  <a:solidFill>
                    <a:srgbClr val="7F7F7F"/>
                  </a:solidFill>
                </a:rPr>
                <a:t>json</a:t>
              </a:r>
              <a:r>
                <a:rPr lang="en-US" sz="1600">
                  <a:solidFill>
                    <a:srgbClr val="7F7F7F"/>
                  </a:solidFill>
                </a:rPr>
                <a:t> vs pdf</a:t>
              </a:r>
            </a:p>
            <a:p>
              <a:endParaRPr lang="en-US" sz="1600">
                <a:solidFill>
                  <a:srgbClr val="7F7F7F"/>
                </a:solidFill>
              </a:endParaRPr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3A8E7014-BD92-849E-4462-D8A7BFA060C6}"/>
                </a:ext>
              </a:extLst>
            </p:cNvPr>
            <p:cNvSpPr/>
            <p:nvPr/>
          </p:nvSpPr>
          <p:spPr>
            <a:xfrm>
              <a:off x="360805" y="3705970"/>
              <a:ext cx="11178388" cy="978385"/>
            </a:xfrm>
            <a:prstGeom prst="roundRect">
              <a:avLst/>
            </a:prstGeom>
            <a:solidFill>
              <a:srgbClr val="67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endParaRPr lang="en-US" sz="1100">
                <a:solidFill>
                  <a:schemeClr val="bg1"/>
                </a:solidFill>
              </a:endParaRPr>
            </a:p>
            <a:p>
              <a:r>
                <a:rPr lang="en-US" sz="1600" b="1">
                  <a:solidFill>
                    <a:schemeClr val="bg1"/>
                  </a:solidFill>
                </a:rPr>
                <a:t>Problem mit </a:t>
              </a:r>
              <a:r>
                <a:rPr lang="en-US" sz="1600" b="1" err="1">
                  <a:solidFill>
                    <a:schemeClr val="bg1"/>
                  </a:solidFill>
                </a:rPr>
                <a:t>bisherigem</a:t>
              </a:r>
              <a:r>
                <a:rPr lang="en-US" sz="1600" b="1">
                  <a:solidFill>
                    <a:schemeClr val="bg1"/>
                  </a:solidFill>
                </a:rPr>
                <a:t> system prompt: </a:t>
              </a:r>
              <a:r>
                <a:rPr lang="en-US" sz="1600" err="1">
                  <a:solidFill>
                    <a:schemeClr val="bg1"/>
                  </a:solidFill>
                </a:rPr>
                <a:t>Weiterhin</a:t>
              </a:r>
              <a:r>
                <a:rPr lang="en-US" sz="1600">
                  <a:solidFill>
                    <a:schemeClr val="bg1"/>
                  </a:solidFill>
                </a:rPr>
                <a:t> </a:t>
              </a:r>
              <a:r>
                <a:rPr lang="en-US" sz="1600" err="1">
                  <a:solidFill>
                    <a:schemeClr val="bg1"/>
                  </a:solidFill>
                </a:rPr>
                <a:t>Angabe</a:t>
              </a:r>
              <a:r>
                <a:rPr lang="en-US" sz="1600">
                  <a:solidFill>
                    <a:schemeClr val="bg1"/>
                  </a:solidFill>
                </a:rPr>
                <a:t> von [doc1] </a:t>
              </a:r>
              <a:r>
                <a:rPr lang="en-US" sz="1600" err="1">
                  <a:solidFill>
                    <a:schemeClr val="bg1"/>
                  </a:solidFill>
                </a:rPr>
                <a:t>usw</a:t>
              </a:r>
              <a:r>
                <a:rPr lang="en-US" sz="1600">
                  <a:solidFill>
                    <a:schemeClr val="bg1"/>
                  </a:solidFill>
                </a:rPr>
                <a:t>.</a:t>
              </a:r>
            </a:p>
            <a:p>
              <a:endParaRPr lang="en-US" sz="1600" b="1">
                <a:solidFill>
                  <a:schemeClr val="bg1"/>
                </a:solidFill>
              </a:endParaRPr>
            </a:p>
            <a:p>
              <a:endParaRPr lang="en-US" sz="1600">
                <a:solidFill>
                  <a:schemeClr val="bg1"/>
                </a:solidFill>
              </a:endParaRPr>
            </a:p>
          </p:txBody>
        </p:sp>
        <p:pic>
          <p:nvPicPr>
            <p:cNvPr id="7" name="Grafik 6" descr="Warnung mit einfarbiger Füllung">
              <a:extLst>
                <a:ext uri="{FF2B5EF4-FFF2-40B4-BE49-F238E27FC236}">
                  <a16:creationId xmlns:a16="http://schemas.microsoft.com/office/drawing/2014/main" id="{64AC5D6B-8164-2581-840E-01EA16F8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192" y="4138130"/>
              <a:ext cx="439837" cy="439837"/>
            </a:xfrm>
            <a:prstGeom prst="rect">
              <a:avLst/>
            </a:prstGeom>
          </p:spPr>
        </p:pic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A85B7D3-13EF-D014-8424-910210EAD67F}"/>
                </a:ext>
              </a:extLst>
            </p:cNvPr>
            <p:cNvSpPr/>
            <p:nvPr/>
          </p:nvSpPr>
          <p:spPr>
            <a:xfrm>
              <a:off x="361570" y="4779134"/>
              <a:ext cx="11178389" cy="640481"/>
            </a:xfrm>
            <a:prstGeom prst="roundRect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>
                <a:solidFill>
                  <a:srgbClr val="7F7F7F"/>
                </a:solidFill>
              </a:endParaRPr>
            </a:p>
            <a:p>
              <a:r>
                <a:rPr lang="en-US" sz="1600" b="1" err="1">
                  <a:solidFill>
                    <a:srgbClr val="7F7F7F"/>
                  </a:solidFill>
                </a:rPr>
                <a:t>Lösung</a:t>
              </a:r>
              <a:r>
                <a:rPr lang="en-US" sz="1600" b="1">
                  <a:solidFill>
                    <a:srgbClr val="7F7F7F"/>
                  </a:solidFill>
                </a:rPr>
                <a:t>:</a:t>
              </a:r>
              <a:r>
                <a:rPr lang="en-US" sz="1600">
                  <a:solidFill>
                    <a:srgbClr val="7F7F7F"/>
                  </a:solidFill>
                </a:rPr>
                <a:t> </a:t>
              </a:r>
              <a:r>
                <a:rPr lang="en-US" sz="1600" err="1">
                  <a:solidFill>
                    <a:srgbClr val="7F7F7F"/>
                  </a:solidFill>
                </a:rPr>
                <a:t>Beispiel</a:t>
              </a:r>
              <a:r>
                <a:rPr lang="en-US" sz="1600">
                  <a:solidFill>
                    <a:srgbClr val="7F7F7F"/>
                  </a:solidFill>
                </a:rPr>
                <a:t> source </a:t>
              </a:r>
              <a:r>
                <a:rPr lang="en-US" sz="1600" err="1">
                  <a:solidFill>
                    <a:srgbClr val="7F7F7F"/>
                  </a:solidFill>
                </a:rPr>
                <a:t>mitgeben</a:t>
              </a:r>
              <a:endParaRPr lang="en-US" sz="1600">
                <a:solidFill>
                  <a:srgbClr val="7F7F7F"/>
                </a:solidFill>
              </a:endParaRP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3D732BC2-3E29-403B-2E97-4E9598E2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7620" y="4867169"/>
              <a:ext cx="7505958" cy="464409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DF6A9AE-A997-A8C1-B22D-B0E795614827}"/>
                </a:ext>
              </a:extLst>
            </p:cNvPr>
            <p:cNvSpPr/>
            <p:nvPr/>
          </p:nvSpPr>
          <p:spPr>
            <a:xfrm>
              <a:off x="361570" y="5514394"/>
              <a:ext cx="11178389" cy="640482"/>
            </a:xfrm>
            <a:prstGeom prst="roundRect">
              <a:avLst/>
            </a:prstGeom>
            <a:solidFill>
              <a:srgbClr val="E8E8E8"/>
            </a:solidFill>
            <a:ln>
              <a:solidFill>
                <a:srgbClr val="FE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100">
                <a:solidFill>
                  <a:srgbClr val="7F7F7F"/>
                </a:solidFill>
              </a:endParaRPr>
            </a:p>
            <a:p>
              <a:r>
                <a:rPr lang="en-US" sz="1600" b="1" err="1">
                  <a:solidFill>
                    <a:srgbClr val="7F7F7F"/>
                  </a:solidFill>
                </a:rPr>
                <a:t>Ergebnis</a:t>
              </a:r>
              <a:r>
                <a:rPr lang="en-US" sz="1600" b="1">
                  <a:solidFill>
                    <a:srgbClr val="7F7F7F"/>
                  </a:solidFill>
                </a:rPr>
                <a:t> test build: </a:t>
              </a:r>
              <a:endParaRPr lang="en-US" sz="1600">
                <a:solidFill>
                  <a:srgbClr val="7F7F7F"/>
                </a:solidFill>
              </a:endParaRPr>
            </a:p>
            <a:p>
              <a:endParaRPr lang="en-US" sz="1600">
                <a:solidFill>
                  <a:srgbClr val="7F7F7F"/>
                </a:solidFill>
              </a:endParaRP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EDB4A1A-A569-C677-C8E8-8111CD561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9974" y="5632321"/>
              <a:ext cx="9039555" cy="404628"/>
            </a:xfrm>
            <a:prstGeom prst="roundRect">
              <a:avLst/>
            </a:prstGeom>
            <a:ln>
              <a:solidFill>
                <a:srgbClr val="FECC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1010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43714-FBA5-DBF3-3473-CEECDD5E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/ Backend – Quellenangaben – Systemoptimierung 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34412C-E008-CBD5-F4E8-127EEBC7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1D13E4-5360-8921-2309-6DE5E255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Abgerundetes Rechteck 5">
            <a:extLst>
              <a:ext uri="{FF2B5EF4-FFF2-40B4-BE49-F238E27FC236}">
                <a16:creationId xmlns:a16="http://schemas.microsoft.com/office/drawing/2014/main" id="{A152E69A-35A1-C0A7-5849-CD1D5C99128F}"/>
              </a:ext>
            </a:extLst>
          </p:cNvPr>
          <p:cNvSpPr/>
          <p:nvPr/>
        </p:nvSpPr>
        <p:spPr>
          <a:xfrm>
            <a:off x="844475" y="1196788"/>
            <a:ext cx="4596936" cy="4464423"/>
          </a:xfrm>
          <a:prstGeom prst="roundRect">
            <a:avLst>
              <a:gd name="adj" fmla="val 7060"/>
            </a:avLst>
          </a:prstGeom>
          <a:solidFill>
            <a:srgbClr val="FEC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solidFill>
                <a:srgbClr val="676666"/>
              </a:solidFill>
            </a:endParaRPr>
          </a:p>
        </p:txBody>
      </p:sp>
      <p:pic>
        <p:nvPicPr>
          <p:cNvPr id="8" name="Grafik 7" descr="Hinzufügen mit einfarbiger Füllung">
            <a:extLst>
              <a:ext uri="{FF2B5EF4-FFF2-40B4-BE49-F238E27FC236}">
                <a16:creationId xmlns:a16="http://schemas.microsoft.com/office/drawing/2014/main" id="{84620B74-BC88-BAB9-212A-4CD60247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9" name="Abgerundetes Rechteck 5">
            <a:extLst>
              <a:ext uri="{FF2B5EF4-FFF2-40B4-BE49-F238E27FC236}">
                <a16:creationId xmlns:a16="http://schemas.microsoft.com/office/drawing/2014/main" id="{ABF33528-851C-9B70-03CE-A6A098B77278}"/>
              </a:ext>
            </a:extLst>
          </p:cNvPr>
          <p:cNvSpPr/>
          <p:nvPr/>
        </p:nvSpPr>
        <p:spPr>
          <a:xfrm>
            <a:off x="6750589" y="1196787"/>
            <a:ext cx="4596936" cy="4464423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solidFill>
                <a:srgbClr val="676666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89231B9-D89D-8563-5427-540CB0054B30}"/>
              </a:ext>
            </a:extLst>
          </p:cNvPr>
          <p:cNvSpPr txBox="1">
            <a:spLocks/>
          </p:cNvSpPr>
          <p:nvPr/>
        </p:nvSpPr>
        <p:spPr>
          <a:xfrm>
            <a:off x="2365593" y="1283801"/>
            <a:ext cx="1554699" cy="3711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>
                <a:solidFill>
                  <a:srgbClr val="737272"/>
                </a:solidFill>
              </a:rPr>
              <a:t>Query Type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B488564-0AF3-DF9A-7C00-BF39706C70F5}"/>
              </a:ext>
            </a:extLst>
          </p:cNvPr>
          <p:cNvSpPr txBox="1">
            <a:spLocks/>
          </p:cNvSpPr>
          <p:nvPr/>
        </p:nvSpPr>
        <p:spPr>
          <a:xfrm>
            <a:off x="8069401" y="1283800"/>
            <a:ext cx="2034119" cy="3711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>
                <a:solidFill>
                  <a:schemeClr val="bg1"/>
                </a:solidFill>
              </a:rPr>
              <a:t>Fields Mapping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B44B260-4BC5-B577-B732-9F42ABBF9AC0}"/>
              </a:ext>
            </a:extLst>
          </p:cNvPr>
          <p:cNvSpPr txBox="1"/>
          <p:nvPr/>
        </p:nvSpPr>
        <p:spPr>
          <a:xfrm>
            <a:off x="844475" y="1838886"/>
            <a:ext cx="459693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Query Type bestimmt, wie die Inhalte gesucht werden sollen um Antworten basierend auf relevanten Dokumenten zu geben</a:t>
            </a:r>
            <a:br>
              <a:rPr lang="de-DE">
                <a:solidFill>
                  <a:srgbClr val="676666"/>
                </a:solidFill>
              </a:rPr>
            </a:br>
            <a:endParaRPr lang="de-DE">
              <a:solidFill>
                <a:srgbClr val="67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Änderung des Query </a:t>
            </a:r>
            <a:r>
              <a:rPr lang="de-DE" err="1">
                <a:solidFill>
                  <a:srgbClr val="676666"/>
                </a:solidFill>
              </a:rPr>
              <a:t>Types</a:t>
            </a:r>
            <a:r>
              <a:rPr lang="de-DE">
                <a:solidFill>
                  <a:srgbClr val="676666"/>
                </a:solidFill>
              </a:rPr>
              <a:t> von simple zu </a:t>
            </a:r>
            <a:r>
              <a:rPr lang="de-DE" err="1">
                <a:solidFill>
                  <a:srgbClr val="676666"/>
                </a:solidFill>
              </a:rPr>
              <a:t>vector_simple_hybrid</a:t>
            </a:r>
            <a:endParaRPr lang="de-DE">
              <a:solidFill>
                <a:srgbClr val="676666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79869E4-74FA-9907-D279-60E9CC1A3A7F}"/>
              </a:ext>
            </a:extLst>
          </p:cNvPr>
          <p:cNvSpPr txBox="1"/>
          <p:nvPr/>
        </p:nvSpPr>
        <p:spPr>
          <a:xfrm>
            <a:off x="6750589" y="1838886"/>
            <a:ext cx="459693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Azure ist nicht immer konstant bei der Nutzung von Informationen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Lösung:  Nutzung von Fields Mapping für den hinterlegten Index ​</a:t>
            </a:r>
            <a:br>
              <a:rPr lang="de-DE">
                <a:solidFill>
                  <a:schemeClr val="bg1"/>
                </a:solidFill>
              </a:rPr>
            </a:b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Das Mapping selbst sorgt nur für konsistenten Verhalten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>
                <a:solidFill>
                  <a:schemeClr val="bg1"/>
                </a:solidFill>
              </a:rPr>
              <a:t>Wie das Mapping genutzt werden soll  muss durch den System Prompt angegeben werden</a:t>
            </a:r>
          </a:p>
        </p:txBody>
      </p:sp>
    </p:spTree>
    <p:extLst>
      <p:ext uri="{BB962C8B-B14F-4D97-AF65-F5344CB8AC3E}">
        <p14:creationId xmlns:p14="http://schemas.microsoft.com/office/powerpoint/2010/main" val="30728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397C-8E0C-B3F6-91EA-3A650A5F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263A4-8289-B351-BEB3-2B102A99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- Quellenangaben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803F66-B989-3F78-7982-E2257B37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B5B587-C77F-5C56-9CB7-EB417218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C4C4F-2BB6-DF17-713B-4E5466AB606F}"/>
              </a:ext>
            </a:extLst>
          </p:cNvPr>
          <p:cNvSpPr/>
          <p:nvPr/>
        </p:nvSpPr>
        <p:spPr>
          <a:xfrm>
            <a:off x="1012616" y="1335500"/>
            <a:ext cx="10166767" cy="4187000"/>
          </a:xfrm>
          <a:prstGeom prst="roundRect">
            <a:avLst/>
          </a:prstGeom>
          <a:solidFill>
            <a:srgbClr val="E8E8E8">
              <a:alpha val="56902"/>
            </a:srgbClr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7F7F7F"/>
              </a:solidFill>
            </a:endParaRPr>
          </a:p>
          <a:p>
            <a:r>
              <a:rPr lang="en-US" sz="1600" b="1" err="1">
                <a:solidFill>
                  <a:srgbClr val="7F7F7F"/>
                </a:solidFill>
              </a:rPr>
              <a:t>Ergebnis</a:t>
            </a:r>
            <a:r>
              <a:rPr lang="en-US" sz="1600" b="1">
                <a:solidFill>
                  <a:srgbClr val="7F7F7F"/>
                </a:solidFill>
              </a:rPr>
              <a:t> </a:t>
            </a:r>
            <a:r>
              <a:rPr lang="en-US" sz="1600" b="1" err="1">
                <a:solidFill>
                  <a:srgbClr val="7F7F7F"/>
                </a:solidFill>
              </a:rPr>
              <a:t>im</a:t>
            </a:r>
            <a:r>
              <a:rPr lang="en-US" sz="1600" b="1">
                <a:solidFill>
                  <a:srgbClr val="7F7F7F"/>
                </a:solidFill>
              </a:rPr>
              <a:t> Use Case auf </a:t>
            </a:r>
            <a:r>
              <a:rPr lang="en-US" sz="1600" b="1" err="1">
                <a:solidFill>
                  <a:srgbClr val="7F7F7F"/>
                </a:solidFill>
              </a:rPr>
              <a:t>Planqk</a:t>
            </a:r>
            <a:r>
              <a:rPr lang="en-US" sz="1600" b="1">
                <a:solidFill>
                  <a:srgbClr val="7F7F7F"/>
                </a:solidFill>
              </a:rPr>
              <a:t>:</a:t>
            </a:r>
            <a:endParaRPr lang="en-US" sz="1600">
              <a:solidFill>
                <a:srgbClr val="7F7F7F"/>
              </a:solidFill>
            </a:endParaRPr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9559AC0-5910-B23E-F3A0-2DB0257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1" r="2726" b="580"/>
          <a:stretch>
            <a:fillRect/>
          </a:stretch>
        </p:blipFill>
        <p:spPr>
          <a:xfrm>
            <a:off x="2736479" y="2129110"/>
            <a:ext cx="7172505" cy="32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8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C3DD-3106-137C-56F7-A9B42E08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A299C-CDA1-D0B1-8A58-EB24CA2A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- Tracing Optionen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692C5C-C7B2-F474-C6A9-3B53A2F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16CCC4-8F11-9DBD-9EB0-EBF4E186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5" name="Picture 4" descr="OpenTelemetry SVG and transparent PNG icons | TechIcons">
            <a:extLst>
              <a:ext uri="{FF2B5EF4-FFF2-40B4-BE49-F238E27FC236}">
                <a16:creationId xmlns:a16="http://schemas.microsoft.com/office/drawing/2014/main" id="{53BC03C4-2C58-2E2D-102D-6F63F6CD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1" b="725"/>
          <a:stretch>
            <a:fillRect/>
          </a:stretch>
        </p:blipFill>
        <p:spPr>
          <a:xfrm>
            <a:off x="1862023" y="1767042"/>
            <a:ext cx="1469551" cy="1469785"/>
          </a:xfrm>
          <a:prstGeom prst="rect">
            <a:avLst/>
          </a:prstGeom>
        </p:spPr>
      </p:pic>
      <p:pic>
        <p:nvPicPr>
          <p:cNvPr id="7" name="Picture 6" descr="Application Insights | Microsoft Azure Color">
            <a:extLst>
              <a:ext uri="{FF2B5EF4-FFF2-40B4-BE49-F238E27FC236}">
                <a16:creationId xmlns:a16="http://schemas.microsoft.com/office/drawing/2014/main" id="{90492F6C-F490-268F-94FA-069A487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37" y="1774663"/>
            <a:ext cx="967686" cy="1454979"/>
          </a:xfrm>
          <a:prstGeom prst="rect">
            <a:avLst/>
          </a:prstGeom>
        </p:spPr>
      </p:pic>
      <p:pic>
        <p:nvPicPr>
          <p:cNvPr id="9" name="Picture 8" descr="Azure Icons, Logos, Symbole – Kostenloser Download PNG, SVG">
            <a:extLst>
              <a:ext uri="{FF2B5EF4-FFF2-40B4-BE49-F238E27FC236}">
                <a16:creationId xmlns:a16="http://schemas.microsoft.com/office/drawing/2014/main" id="{B7534CF9-53AD-8EA6-49FC-914E5DD3E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386" y="1211604"/>
            <a:ext cx="1303131" cy="1270001"/>
          </a:xfrm>
          <a:prstGeom prst="rect">
            <a:avLst/>
          </a:prstGeom>
        </p:spPr>
      </p:pic>
      <p:pic>
        <p:nvPicPr>
          <p:cNvPr id="11" name="Picture 10" descr="GitHub - langfuse/langfuse: 🪢 Open source LLM engineering platform: LLM  Observability, metrics, evals, prompt management, playground, datasets.  Integrates with OpenTelemetry, Langchain, OpenAI SDK, LiteLLM, and more.  🍊YC W23">
            <a:extLst>
              <a:ext uri="{FF2B5EF4-FFF2-40B4-BE49-F238E27FC236}">
                <a16:creationId xmlns:a16="http://schemas.microsoft.com/office/drawing/2014/main" id="{7CFAB978-D6D1-94F0-9BCD-F8A62358A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432" y="1223294"/>
            <a:ext cx="2009913" cy="2009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AFF21-96C5-10EF-C08A-3A865683256B}"/>
              </a:ext>
            </a:extLst>
          </p:cNvPr>
          <p:cNvSpPr txBox="1"/>
          <p:nvPr/>
        </p:nvSpPr>
        <p:spPr>
          <a:xfrm>
            <a:off x="3665293" y="223671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A3676-64B7-9F46-1C1E-3A22F3DF3414}"/>
              </a:ext>
            </a:extLst>
          </p:cNvPr>
          <p:cNvSpPr txBox="1"/>
          <p:nvPr/>
        </p:nvSpPr>
        <p:spPr>
          <a:xfrm>
            <a:off x="4972" y="3434140"/>
            <a:ext cx="7315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OpenTelemetry</a:t>
            </a:r>
            <a:r>
              <a:rPr lang="en-US" sz="2400"/>
              <a:t> in Azure Application 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889C9-5ABF-4BF8-2C10-F14B09E44D89}"/>
              </a:ext>
            </a:extLst>
          </p:cNvPr>
          <p:cNvSpPr txBox="1"/>
          <p:nvPr/>
        </p:nvSpPr>
        <p:spPr>
          <a:xfrm>
            <a:off x="5774400" y="3434140"/>
            <a:ext cx="7315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Langfuse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927AE-8147-D24D-DD55-B5AEB9502DF0}"/>
              </a:ext>
            </a:extLst>
          </p:cNvPr>
          <p:cNvSpPr txBox="1"/>
          <p:nvPr/>
        </p:nvSpPr>
        <p:spPr>
          <a:xfrm>
            <a:off x="1059504" y="4456813"/>
            <a:ext cx="95467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Motivation: </a:t>
            </a:r>
          </a:p>
          <a:p>
            <a:endParaRPr lang="en-US"/>
          </a:p>
          <a:p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Man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benötigt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rgbClr val="1B1C1D"/>
                </a:solidFill>
                <a:ea typeface="+mn-lt"/>
                <a:cs typeface="+mn-lt"/>
              </a:rPr>
              <a:t>Tracing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(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Ablaufverfolgung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) in der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Softwareentwicklung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insbesondere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in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komplexen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verteilten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Systemen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wie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b="1">
                <a:solidFill>
                  <a:srgbClr val="1B1C1D"/>
                </a:solidFill>
                <a:ea typeface="+mn-lt"/>
                <a:cs typeface="+mn-lt"/>
              </a:rPr>
              <a:t>Microservice-</a:t>
            </a:r>
            <a:r>
              <a:rPr lang="en-US" b="1" err="1">
                <a:solidFill>
                  <a:srgbClr val="1B1C1D"/>
                </a:solidFill>
                <a:ea typeface="+mn-lt"/>
                <a:cs typeface="+mn-lt"/>
              </a:rPr>
              <a:t>Architekturen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, um </a:t>
            </a:r>
            <a:r>
              <a:rPr lang="en-US" b="1" err="1">
                <a:solidFill>
                  <a:srgbClr val="1B1C1D"/>
                </a:solidFill>
                <a:ea typeface="+mn-lt"/>
                <a:cs typeface="+mn-lt"/>
              </a:rPr>
              <a:t>Beobachtbarkeit</a:t>
            </a:r>
            <a:r>
              <a:rPr lang="en-US" b="1">
                <a:solidFill>
                  <a:srgbClr val="1B1C1D"/>
                </a:solidFill>
                <a:ea typeface="+mn-lt"/>
                <a:cs typeface="+mn-lt"/>
              </a:rPr>
              <a:t> (Observability)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zu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schaffen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und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Probleme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effizient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zu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1B1C1D"/>
                </a:solidFill>
                <a:ea typeface="+mn-lt"/>
                <a:cs typeface="+mn-lt"/>
              </a:rPr>
              <a:t>lösen</a:t>
            </a:r>
            <a:r>
              <a:rPr lang="en-US">
                <a:solidFill>
                  <a:srgbClr val="1B1C1D"/>
                </a:solidFill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4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45794-171C-4B27-B577-39B49972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Azure / Backend – Systemoptimierung 2 - Systemprompt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2E9396-36F3-FA87-6615-AE61FB70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A972BA-A2ED-0B97-16C3-4F0987F2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F57DB44-8BB5-79D8-9821-5073696016F5}"/>
              </a:ext>
            </a:extLst>
          </p:cNvPr>
          <p:cNvGrpSpPr/>
          <p:nvPr/>
        </p:nvGrpSpPr>
        <p:grpSpPr>
          <a:xfrm>
            <a:off x="362339" y="1009723"/>
            <a:ext cx="11467323" cy="984885"/>
            <a:chOff x="4321260" y="889635"/>
            <a:chExt cx="7184453" cy="984885"/>
          </a:xfrm>
        </p:grpSpPr>
        <p:sp>
          <p:nvSpPr>
            <p:cNvPr id="7" name="Abgerundetes Rechteck 5">
              <a:extLst>
                <a:ext uri="{FF2B5EF4-FFF2-40B4-BE49-F238E27FC236}">
                  <a16:creationId xmlns:a16="http://schemas.microsoft.com/office/drawing/2014/main" id="{96D7E373-4919-3B85-D07C-042B295D2623}"/>
                </a:ext>
              </a:extLst>
            </p:cNvPr>
            <p:cNvSpPr/>
            <p:nvPr/>
          </p:nvSpPr>
          <p:spPr>
            <a:xfrm>
              <a:off x="4321260" y="889635"/>
              <a:ext cx="7184453" cy="828795"/>
            </a:xfrm>
            <a:prstGeom prst="roundRect">
              <a:avLst/>
            </a:prstGeom>
            <a:solidFill>
              <a:srgbClr val="FECC0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>
                <a:solidFill>
                  <a:srgbClr val="676666"/>
                </a:solidFill>
              </a:endParaRPr>
            </a:p>
          </p:txBody>
        </p:sp>
        <p:sp>
          <p:nvSpPr>
            <p:cNvPr id="8" name="Textfeld 14">
              <a:extLst>
                <a:ext uri="{FF2B5EF4-FFF2-40B4-BE49-F238E27FC236}">
                  <a16:creationId xmlns:a16="http://schemas.microsoft.com/office/drawing/2014/main" id="{66475B0E-E6FA-4E90-ED38-9A3909893638}"/>
                </a:ext>
              </a:extLst>
            </p:cNvPr>
            <p:cNvSpPr txBox="1"/>
            <p:nvPr/>
          </p:nvSpPr>
          <p:spPr>
            <a:xfrm>
              <a:off x="4677844" y="920413"/>
              <a:ext cx="6333435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b="1">
                  <a:solidFill>
                    <a:srgbClr val="676666"/>
                  </a:solidFill>
                </a:rPr>
                <a:t>Ansatz :</a:t>
              </a:r>
            </a:p>
            <a:p>
              <a:pPr algn="ctr"/>
              <a:r>
                <a:rPr lang="de-DE" sz="2000">
                  <a:solidFill>
                    <a:srgbClr val="676666"/>
                  </a:solidFill>
                </a:rPr>
                <a:t>Einteilung durch zweiten LLM Aufruf.</a:t>
              </a:r>
              <a:endParaRPr lang="de-DE" sz="3200">
                <a:solidFill>
                  <a:srgbClr val="676666"/>
                </a:solidFill>
              </a:endParaRPr>
            </a:p>
            <a:p>
              <a:pPr algn="ctr"/>
              <a:endParaRPr lang="de-DE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4" name="Abgerundetes Rechteck 5">
            <a:extLst>
              <a:ext uri="{FF2B5EF4-FFF2-40B4-BE49-F238E27FC236}">
                <a16:creationId xmlns:a16="http://schemas.microsoft.com/office/drawing/2014/main" id="{266AB8EA-F00B-C409-A907-BAEABF420DAB}"/>
              </a:ext>
            </a:extLst>
          </p:cNvPr>
          <p:cNvSpPr/>
          <p:nvPr/>
        </p:nvSpPr>
        <p:spPr>
          <a:xfrm>
            <a:off x="666381" y="3419286"/>
            <a:ext cx="2105923" cy="531960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1. LLM Aufruf</a:t>
            </a:r>
          </a:p>
        </p:txBody>
      </p:sp>
      <p:pic>
        <p:nvPicPr>
          <p:cNvPr id="16" name="Grafik 7" descr="Hinzufügen mit einfarbiger Füllung">
            <a:extLst>
              <a:ext uri="{FF2B5EF4-FFF2-40B4-BE49-F238E27FC236}">
                <a16:creationId xmlns:a16="http://schemas.microsoft.com/office/drawing/2014/main" id="{9D9C89FF-B6BC-6159-3903-A084C5FBF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6300" y="3517900"/>
            <a:ext cx="342900" cy="330200"/>
          </a:xfrm>
          <a:prstGeom prst="rect">
            <a:avLst/>
          </a:prstGeom>
        </p:spPr>
      </p:pic>
      <p:sp>
        <p:nvSpPr>
          <p:cNvPr id="17" name="Abgerundetes Rechteck 5">
            <a:extLst>
              <a:ext uri="{FF2B5EF4-FFF2-40B4-BE49-F238E27FC236}">
                <a16:creationId xmlns:a16="http://schemas.microsoft.com/office/drawing/2014/main" id="{FE5A2FFF-7C8D-EBD7-AB81-B38FDFCD0923}"/>
              </a:ext>
            </a:extLst>
          </p:cNvPr>
          <p:cNvSpPr/>
          <p:nvPr/>
        </p:nvSpPr>
        <p:spPr>
          <a:xfrm>
            <a:off x="3612780" y="3419286"/>
            <a:ext cx="2093223" cy="531960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Keywords</a:t>
            </a:r>
          </a:p>
        </p:txBody>
      </p:sp>
      <p:sp>
        <p:nvSpPr>
          <p:cNvPr id="18" name="Abgerundetes Rechteck 5">
            <a:extLst>
              <a:ext uri="{FF2B5EF4-FFF2-40B4-BE49-F238E27FC236}">
                <a16:creationId xmlns:a16="http://schemas.microsoft.com/office/drawing/2014/main" id="{B5383BBC-994F-67EB-9917-1F5F3811F0F4}"/>
              </a:ext>
            </a:extLst>
          </p:cNvPr>
          <p:cNvSpPr/>
          <p:nvPr/>
        </p:nvSpPr>
        <p:spPr>
          <a:xfrm>
            <a:off x="6546480" y="3419286"/>
            <a:ext cx="2093223" cy="531960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Standard System Prompt</a:t>
            </a:r>
          </a:p>
        </p:txBody>
      </p:sp>
      <p:sp>
        <p:nvSpPr>
          <p:cNvPr id="19" name="Abgerundetes Rechteck 5">
            <a:extLst>
              <a:ext uri="{FF2B5EF4-FFF2-40B4-BE49-F238E27FC236}">
                <a16:creationId xmlns:a16="http://schemas.microsoft.com/office/drawing/2014/main" id="{E5657770-4063-F1B4-A8BC-1A9300235BAA}"/>
              </a:ext>
            </a:extLst>
          </p:cNvPr>
          <p:cNvSpPr/>
          <p:nvPr/>
        </p:nvSpPr>
        <p:spPr>
          <a:xfrm>
            <a:off x="9429380" y="3419286"/>
            <a:ext cx="2093223" cy="531960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User Profile</a:t>
            </a:r>
          </a:p>
        </p:txBody>
      </p:sp>
      <p:pic>
        <p:nvPicPr>
          <p:cNvPr id="20" name="Grafik 7" descr="Hinzufügen mit einfarbiger Füllung">
            <a:extLst>
              <a:ext uri="{FF2B5EF4-FFF2-40B4-BE49-F238E27FC236}">
                <a16:creationId xmlns:a16="http://schemas.microsoft.com/office/drawing/2014/main" id="{741F4AD8-B7FE-3089-B6BD-3F85CC10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599" y="3517900"/>
            <a:ext cx="342900" cy="330200"/>
          </a:xfrm>
          <a:prstGeom prst="rect">
            <a:avLst/>
          </a:prstGeom>
        </p:spPr>
      </p:pic>
      <p:pic>
        <p:nvPicPr>
          <p:cNvPr id="21" name="Grafik 7" descr="Hinzufügen mit einfarbiger Füllung">
            <a:extLst>
              <a:ext uri="{FF2B5EF4-FFF2-40B4-BE49-F238E27FC236}">
                <a16:creationId xmlns:a16="http://schemas.microsoft.com/office/drawing/2014/main" id="{8EF67125-D348-394C-9E84-96434450A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4599" y="3517900"/>
            <a:ext cx="342900" cy="330200"/>
          </a:xfrm>
          <a:prstGeom prst="rect">
            <a:avLst/>
          </a:prstGeom>
        </p:spPr>
      </p:pic>
      <p:sp>
        <p:nvSpPr>
          <p:cNvPr id="22" name="Abgerundetes Rechteck 5">
            <a:extLst>
              <a:ext uri="{FF2B5EF4-FFF2-40B4-BE49-F238E27FC236}">
                <a16:creationId xmlns:a16="http://schemas.microsoft.com/office/drawing/2014/main" id="{6FCAB661-0BAD-56ED-FE90-1EA098F5FAF2}"/>
              </a:ext>
            </a:extLst>
          </p:cNvPr>
          <p:cNvSpPr/>
          <p:nvPr/>
        </p:nvSpPr>
        <p:spPr>
          <a:xfrm>
            <a:off x="4768480" y="4982733"/>
            <a:ext cx="2652023" cy="849460"/>
          </a:xfrm>
          <a:prstGeom prst="roundRect">
            <a:avLst>
              <a:gd name="adj" fmla="val 7060"/>
            </a:avLst>
          </a:prstGeom>
          <a:solidFill>
            <a:srgbClr val="FEC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rgbClr val="676666"/>
                </a:solidFill>
              </a:rPr>
              <a:t>Dynamisch generierter System Prompt</a:t>
            </a:r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9D3A017B-5982-4548-A31D-903CFD79DE8A}"/>
              </a:ext>
            </a:extLst>
          </p:cNvPr>
          <p:cNvSpPr/>
          <p:nvPr/>
        </p:nvSpPr>
        <p:spPr>
          <a:xfrm>
            <a:off x="3765550" y="5243272"/>
            <a:ext cx="508000" cy="3175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615F9C3D-A313-80C5-105B-C3ACF2D22DDF}"/>
              </a:ext>
            </a:extLst>
          </p:cNvPr>
          <p:cNvSpPr/>
          <p:nvPr/>
        </p:nvSpPr>
        <p:spPr>
          <a:xfrm>
            <a:off x="1349374" y="2562225"/>
            <a:ext cx="9509125" cy="850900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7781499-EBAA-CD16-9349-A723DB2D43A6}"/>
              </a:ext>
            </a:extLst>
          </p:cNvPr>
          <p:cNvSpPr/>
          <p:nvPr/>
        </p:nvSpPr>
        <p:spPr>
          <a:xfrm rot="5400000">
            <a:off x="8768560" y="1752389"/>
            <a:ext cx="531962" cy="4976123"/>
          </a:xfrm>
          <a:prstGeom prst="rightBrace">
            <a:avLst>
              <a:gd name="adj1" fmla="val 8333"/>
              <a:gd name="adj2" fmla="val 5021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B6131A3B-637C-3729-3A11-A849F92F0CF9}"/>
              </a:ext>
            </a:extLst>
          </p:cNvPr>
          <p:cNvSpPr/>
          <p:nvPr/>
        </p:nvSpPr>
        <p:spPr>
          <a:xfrm>
            <a:off x="7981579" y="4514463"/>
            <a:ext cx="2105923" cy="531960"/>
          </a:xfrm>
          <a:prstGeom prst="roundRect">
            <a:avLst>
              <a:gd name="adj" fmla="val 706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(2.) Main LLM Call</a:t>
            </a:r>
          </a:p>
        </p:txBody>
      </p:sp>
    </p:spTree>
    <p:extLst>
      <p:ext uri="{BB962C8B-B14F-4D97-AF65-F5344CB8AC3E}">
        <p14:creationId xmlns:p14="http://schemas.microsoft.com/office/powerpoint/2010/main" val="297694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436AF5-A135-0BCA-2B5C-C78FED492420}"/>
              </a:ext>
            </a:extLst>
          </p:cNvPr>
          <p:cNvSpPr/>
          <p:nvPr/>
        </p:nvSpPr>
        <p:spPr>
          <a:xfrm>
            <a:off x="6388227" y="838200"/>
            <a:ext cx="5441434" cy="5323113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>
              <a:solidFill>
                <a:srgbClr val="7F7F7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C460D7-1F2F-578E-9E4E-00EBFD9E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Backend / Frontend – Systemoptimierung 3 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43898E-6934-6C01-7655-8A7B8D89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E75B41-15A9-5FCB-B70E-CE442E67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A401F5D-DD12-6F1A-BD14-7B575DD6E2AA}"/>
              </a:ext>
            </a:extLst>
          </p:cNvPr>
          <p:cNvSpPr/>
          <p:nvPr/>
        </p:nvSpPr>
        <p:spPr>
          <a:xfrm>
            <a:off x="362339" y="838200"/>
            <a:ext cx="4250864" cy="5323114"/>
          </a:xfrm>
          <a:prstGeom prst="roundRect">
            <a:avLst/>
          </a:prstGeom>
          <a:solidFill>
            <a:srgbClr val="FEC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de-DE">
              <a:solidFill>
                <a:srgbClr val="67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Buttons für User Interaction</a:t>
            </a:r>
            <a:br>
              <a:rPr lang="de-DE"/>
            </a:br>
            <a:endParaRPr lang="en-US">
              <a:solidFill>
                <a:srgbClr val="67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Option für Streaming LLM optimiert</a:t>
            </a:r>
            <a:br>
              <a:rPr lang="de-DE"/>
            </a:br>
            <a:endParaRPr lang="de-DE">
              <a:solidFill>
                <a:srgbClr val="6766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Thumbs </a:t>
            </a:r>
            <a:r>
              <a:rPr lang="de-DE" err="1">
                <a:solidFill>
                  <a:srgbClr val="676666"/>
                </a:solidFill>
              </a:rPr>
              <a:t>up</a:t>
            </a:r>
            <a:r>
              <a:rPr lang="de-DE">
                <a:solidFill>
                  <a:srgbClr val="676666"/>
                </a:solidFill>
              </a:rPr>
              <a:t>/ down als Feedback Möglichkeit für den Nutzer auf die Antwort des Chatbots inklusive Neu-Generierung der Chatantwort bei Thumbs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676666"/>
                </a:solidFill>
              </a:rPr>
              <a:t>Chat </a:t>
            </a:r>
            <a:r>
              <a:rPr lang="de-DE" err="1">
                <a:solidFill>
                  <a:srgbClr val="676666"/>
                </a:solidFill>
              </a:rPr>
              <a:t>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rgbClr val="676666"/>
                </a:solidFill>
              </a:rPr>
              <a:t>Better</a:t>
            </a:r>
            <a:r>
              <a:rPr lang="de-DE">
                <a:solidFill>
                  <a:srgbClr val="676666"/>
                </a:solidFill>
              </a:rPr>
              <a:t> Frontend</a:t>
            </a:r>
            <a:br>
              <a:rPr lang="de-DE"/>
            </a:br>
            <a:endParaRPr lang="de-DE">
              <a:solidFill>
                <a:srgbClr val="676666"/>
              </a:solidFill>
            </a:endParaRPr>
          </a:p>
          <a:p>
            <a:pPr>
              <a:tabLst>
                <a:tab pos="304800" algn="l"/>
              </a:tabLst>
            </a:pPr>
            <a:r>
              <a:rPr lang="de-DE" b="1">
                <a:solidFill>
                  <a:srgbClr val="676666"/>
                </a:solidFill>
              </a:rPr>
              <a:t>+ </a:t>
            </a:r>
            <a:r>
              <a:rPr lang="de-DE" b="1" err="1">
                <a:solidFill>
                  <a:srgbClr val="676666"/>
                </a:solidFill>
              </a:rPr>
              <a:t>Identified</a:t>
            </a:r>
            <a:r>
              <a:rPr lang="de-DE" b="1">
                <a:solidFill>
                  <a:srgbClr val="676666"/>
                </a:solidFill>
              </a:rPr>
              <a:t> Persona</a:t>
            </a:r>
          </a:p>
          <a:p>
            <a:endParaRPr lang="de-DE">
              <a:solidFill>
                <a:srgbClr val="676666"/>
              </a:solidFill>
            </a:endParaRP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E8B773D4-31D3-840C-7046-72D8414A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77" y="936350"/>
            <a:ext cx="3643931" cy="3311480"/>
          </a:xfrm>
          <a:prstGeom prst="roundRect">
            <a:avLst>
              <a:gd name="adj" fmla="val 10492"/>
            </a:avLst>
          </a:prstGeom>
          <a:ln>
            <a:solidFill>
              <a:srgbClr val="FFCC01"/>
            </a:solidFill>
          </a:ln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EF4F5648-8952-4A05-CFD7-93C849D0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35" r="-201" b="49818"/>
          <a:stretch>
            <a:fillRect/>
          </a:stretch>
        </p:blipFill>
        <p:spPr>
          <a:xfrm>
            <a:off x="6649719" y="4394662"/>
            <a:ext cx="4873483" cy="1526988"/>
          </a:xfrm>
          <a:prstGeom prst="roundRect">
            <a:avLst/>
          </a:prstGeom>
          <a:ln>
            <a:solidFill>
              <a:srgbClr val="FFCC01"/>
            </a:solidFill>
          </a:ln>
        </p:spPr>
      </p:pic>
      <p:pic>
        <p:nvPicPr>
          <p:cNvPr id="28" name="Grafik 27" descr="Pfeil nach rechts mit einfarbiger Füllung">
            <a:extLst>
              <a:ext uri="{FF2B5EF4-FFF2-40B4-BE49-F238E27FC236}">
                <a16:creationId xmlns:a16="http://schemas.microsoft.com/office/drawing/2014/main" id="{EB0B3B9C-94C7-ECD9-3D68-957BE6934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515" y="2078631"/>
            <a:ext cx="914400" cy="914400"/>
          </a:xfrm>
          <a:prstGeom prst="rect">
            <a:avLst/>
          </a:prstGeom>
        </p:spPr>
      </p:pic>
      <p:pic>
        <p:nvPicPr>
          <p:cNvPr id="29" name="Grafik 28" descr="Pfeil nach rechts mit einfarbiger Füllung">
            <a:extLst>
              <a:ext uri="{FF2B5EF4-FFF2-40B4-BE49-F238E27FC236}">
                <a16:creationId xmlns:a16="http://schemas.microsoft.com/office/drawing/2014/main" id="{4DFA3B32-BA18-1ED1-7FC0-F291D1F19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515" y="47101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2D7488-291D-2546-F680-F2F79247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5C4961-974D-231A-CF14-57FFC2C7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69B0FBA-A90F-B50F-1466-7C691F0D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9" y="119310"/>
            <a:ext cx="8604379" cy="1091646"/>
          </a:xfrm>
        </p:spPr>
        <p:txBody>
          <a:bodyPr/>
          <a:lstStyle/>
          <a:p>
            <a:r>
              <a:rPr lang="de-DE" err="1"/>
              <a:t>It´s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demo</a:t>
            </a:r>
            <a:br>
              <a:rPr lang="de-DE"/>
            </a:br>
            <a:r>
              <a:rPr lang="de-DE"/>
              <a:t> time…</a:t>
            </a:r>
          </a:p>
        </p:txBody>
      </p:sp>
      <p:pic>
        <p:nvPicPr>
          <p:cNvPr id="5" name="Chatbot_premium_project2">
            <a:hlinkClick r:id="" action="ppaction://media"/>
            <a:extLst>
              <a:ext uri="{FF2B5EF4-FFF2-40B4-BE49-F238E27FC236}">
                <a16:creationId xmlns:a16="http://schemas.microsoft.com/office/drawing/2014/main" id="{424595ED-107B-6519-A21D-CF37E7D5A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575" y="119310"/>
            <a:ext cx="9838849" cy="65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EF034-911B-E7BC-0774-B07D1CCDC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3B205-E7F6-EF40-E6DA-27779A30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/>
          <a:lstStyle/>
          <a:p>
            <a:r>
              <a:rPr lang="de-DE"/>
              <a:t>Key </a:t>
            </a:r>
            <a:r>
              <a:rPr lang="de-DE" err="1"/>
              <a:t>Learnings</a:t>
            </a:r>
            <a:r>
              <a:rPr lang="de-DE"/>
              <a:t> - Technische Umsetzung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D84D47-E0B5-729E-2360-45202993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C22303-54A5-1B59-995E-5430689D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95CC082-A272-9DCE-D7D9-0A67E533C499}"/>
              </a:ext>
            </a:extLst>
          </p:cNvPr>
          <p:cNvSpPr/>
          <p:nvPr/>
        </p:nvSpPr>
        <p:spPr>
          <a:xfrm>
            <a:off x="4645868" y="1069378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de-DE" sz="2000" b="1"/>
              <a:t>Azure / Backend</a:t>
            </a:r>
            <a:endParaRPr lang="en-US"/>
          </a:p>
          <a:p>
            <a:pPr algn="ctr"/>
            <a:endParaRPr lang="de-DE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Azure hat Einschränkungen im Vergleich zu nicht-Cloud RAG-Systemen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Nachverfolgung des Chatbots ist wichtig für Verständnis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Früh mit Azure auseinandersetzen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Tracing möglichst früh einbauen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32D8DF2-0859-C11C-F499-29AA7AE29FF7}"/>
              </a:ext>
            </a:extLst>
          </p:cNvPr>
          <p:cNvSpPr/>
          <p:nvPr/>
        </p:nvSpPr>
        <p:spPr>
          <a:xfrm>
            <a:off x="1017678" y="1067030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de-DE" sz="2000" b="1"/>
              <a:t>Generell</a:t>
            </a:r>
          </a:p>
          <a:p>
            <a:pPr algn="ctr"/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Ein Chatbot ist schnell aufgesetzt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Alles zusätzliche dauert und erfordert viel Aufwand (bspw. Tracing)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Implementierungschritte</a:t>
            </a:r>
            <a:r>
              <a:rPr lang="de-DE"/>
              <a:t> und Konzept erstellen und folgen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Alles </a:t>
            </a:r>
            <a:r>
              <a:rPr lang="de-DE" err="1"/>
              <a:t>Step-by-Step</a:t>
            </a:r>
            <a:r>
              <a:rPr lang="de-DE"/>
              <a:t> umsetzen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Lösungen funktionieren nicht immer beim ersten Mal 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iterativ vorgehen</a:t>
            </a:r>
            <a:endParaRPr lang="de-DE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/>
          </a:p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9842AA9-8450-5AF1-6F78-C672EE35BF15}"/>
              </a:ext>
            </a:extLst>
          </p:cNvPr>
          <p:cNvSpPr/>
          <p:nvPr/>
        </p:nvSpPr>
        <p:spPr>
          <a:xfrm>
            <a:off x="8274058" y="1069379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de-DE" sz="2000" b="1"/>
              <a:t>Frontend</a:t>
            </a:r>
          </a:p>
          <a:p>
            <a:pPr algn="ctr"/>
            <a:endParaRPr lang="de-DE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Frontend kann viel Zeit in Anspruch nehmen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Weitere KI-Tools/Modelle/Frameworks prüfen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8CC098-245F-A748-FE9D-4851FCD08C35}"/>
              </a:ext>
            </a:extLst>
          </p:cNvPr>
          <p:cNvSpPr/>
          <p:nvPr/>
        </p:nvSpPr>
        <p:spPr>
          <a:xfrm>
            <a:off x="362339" y="1717670"/>
            <a:ext cx="11467322" cy="1845616"/>
          </a:xfrm>
          <a:prstGeom prst="roundRect">
            <a:avLst/>
          </a:prstGeom>
          <a:noFill/>
          <a:ln w="28575"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t" anchorCtr="1"/>
          <a:lstStyle/>
          <a:p>
            <a:r>
              <a:rPr lang="en-US" sz="1600" b="1" err="1">
                <a:solidFill>
                  <a:schemeClr val="tx1">
                    <a:lumMod val="49000"/>
                    <a:lumOff val="51000"/>
                  </a:schemeClr>
                </a:solidFill>
              </a:rPr>
              <a:t>Erkenntnisse</a:t>
            </a:r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1A30FC06-65B0-55AE-9A5E-E7C8CE3C35AF}"/>
              </a:ext>
            </a:extLst>
          </p:cNvPr>
          <p:cNvSpPr/>
          <p:nvPr/>
        </p:nvSpPr>
        <p:spPr>
          <a:xfrm>
            <a:off x="362338" y="3656690"/>
            <a:ext cx="11467322" cy="2498304"/>
          </a:xfrm>
          <a:prstGeom prst="roundRect">
            <a:avLst/>
          </a:prstGeom>
          <a:noFill/>
          <a:ln w="28575"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t" anchorCtr="1"/>
          <a:lstStyle/>
          <a:p>
            <a:r>
              <a:rPr lang="en-US" sz="1600" b="1" err="1">
                <a:solidFill>
                  <a:schemeClr val="tx1">
                    <a:lumMod val="49000"/>
                    <a:lumOff val="51000"/>
                  </a:schemeClr>
                </a:solidFill>
              </a:rPr>
              <a:t>Schlussfolgerungen</a:t>
            </a:r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3256D-51B7-C6D5-E94D-4DBF5577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67C811-64AD-176C-0997-608B6DE8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AI-powered Quantum Expert</a:t>
            </a:r>
          </a:p>
        </p:txBody>
      </p:sp>
      <p:pic>
        <p:nvPicPr>
          <p:cNvPr id="5" name="Picture 2" descr="零成本！本機LLM打造個人化RAG應用，Llama 3🦙🦙🦙 + LangChain🦜🔗 | by Softaverse | Medium">
            <a:extLst>
              <a:ext uri="{FF2B5EF4-FFF2-40B4-BE49-F238E27FC236}">
                <a16:creationId xmlns:a16="http://schemas.microsoft.com/office/drawing/2014/main" id="{7CF3D5A7-DC5A-0DC2-A791-545AFB3E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82" y="1460003"/>
            <a:ext cx="4465674" cy="4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10A2B58-6CEB-1E97-DB9F-CECF674C7ED7}"/>
              </a:ext>
            </a:extLst>
          </p:cNvPr>
          <p:cNvGrpSpPr/>
          <p:nvPr/>
        </p:nvGrpSpPr>
        <p:grpSpPr>
          <a:xfrm>
            <a:off x="480044" y="1052818"/>
            <a:ext cx="5697472" cy="914400"/>
            <a:chOff x="353006" y="1625193"/>
            <a:chExt cx="5697472" cy="914400"/>
          </a:xfrm>
        </p:grpSpPr>
        <p:pic>
          <p:nvPicPr>
            <p:cNvPr id="7" name="Grafik 6" descr="Marke 1 mit einfarbiger Füllung">
              <a:extLst>
                <a:ext uri="{FF2B5EF4-FFF2-40B4-BE49-F238E27FC236}">
                  <a16:creationId xmlns:a16="http://schemas.microsoft.com/office/drawing/2014/main" id="{01D2AC86-E945-5128-D9CC-702A5802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006" y="1625193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C9B6CFF-157D-DBA9-2616-D793B1E682B6}"/>
                </a:ext>
              </a:extLst>
            </p:cNvPr>
            <p:cNvSpPr txBox="1"/>
            <p:nvPr/>
          </p:nvSpPr>
          <p:spPr>
            <a:xfrm>
              <a:off x="1442482" y="1851342"/>
              <a:ext cx="46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kern="100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Projekt </a:t>
              </a:r>
              <a:r>
                <a:rPr lang="de-DE" b="1" kern="100" err="1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Recap</a:t>
              </a:r>
              <a:endParaRPr lang="de-DE" b="1" kern="100">
                <a:solidFill>
                  <a:srgbClr val="676666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04E3D8-467D-C2E0-1515-FA4F23E7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CF18B60-572F-E633-AE91-AC2F4CE43383}"/>
              </a:ext>
            </a:extLst>
          </p:cNvPr>
          <p:cNvGrpSpPr/>
          <p:nvPr/>
        </p:nvGrpSpPr>
        <p:grpSpPr>
          <a:xfrm>
            <a:off x="480044" y="3195440"/>
            <a:ext cx="5697472" cy="914400"/>
            <a:chOff x="353006" y="1625193"/>
            <a:chExt cx="5697472" cy="914400"/>
          </a:xfrm>
        </p:grpSpPr>
        <p:pic>
          <p:nvPicPr>
            <p:cNvPr id="10" name="Grafik 9" descr="Marke 3 mit einfarbiger Füllung">
              <a:extLst>
                <a:ext uri="{FF2B5EF4-FFF2-40B4-BE49-F238E27FC236}">
                  <a16:creationId xmlns:a16="http://schemas.microsoft.com/office/drawing/2014/main" id="{CC204F74-A16E-6483-8774-A45BBB4C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53006" y="1625193"/>
              <a:ext cx="914400" cy="91440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5CAFA9C-FA68-EAD3-C98F-A16E14E6C3BA}"/>
                </a:ext>
              </a:extLst>
            </p:cNvPr>
            <p:cNvSpPr txBox="1"/>
            <p:nvPr/>
          </p:nvSpPr>
          <p:spPr>
            <a:xfrm>
              <a:off x="1442482" y="1851342"/>
              <a:ext cx="46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kern="100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Technische Umsetzung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051579E-3D74-508D-D895-B602495BE1E0}"/>
              </a:ext>
            </a:extLst>
          </p:cNvPr>
          <p:cNvGrpSpPr/>
          <p:nvPr/>
        </p:nvGrpSpPr>
        <p:grpSpPr>
          <a:xfrm>
            <a:off x="480044" y="2124129"/>
            <a:ext cx="5697472" cy="914400"/>
            <a:chOff x="353006" y="1625193"/>
            <a:chExt cx="5697472" cy="914400"/>
          </a:xfrm>
        </p:grpSpPr>
        <p:pic>
          <p:nvPicPr>
            <p:cNvPr id="13" name="Grafik 12" descr="Abzeichen mit einfarbiger Füllung">
              <a:extLst>
                <a:ext uri="{FF2B5EF4-FFF2-40B4-BE49-F238E27FC236}">
                  <a16:creationId xmlns:a16="http://schemas.microsoft.com/office/drawing/2014/main" id="{F4A5F4B9-D518-A694-2D32-7091CF2A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53006" y="1625193"/>
              <a:ext cx="914400" cy="9144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7F5D676-0DFC-DE81-15C3-CF5E8D2AF34D}"/>
                </a:ext>
              </a:extLst>
            </p:cNvPr>
            <p:cNvSpPr txBox="1"/>
            <p:nvPr/>
          </p:nvSpPr>
          <p:spPr>
            <a:xfrm>
              <a:off x="1442482" y="1851342"/>
              <a:ext cx="46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kern="100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Erarbeitete Inhalte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53DB93-D6E6-325B-D6B0-3A484071ED4E}"/>
              </a:ext>
            </a:extLst>
          </p:cNvPr>
          <p:cNvGrpSpPr/>
          <p:nvPr/>
        </p:nvGrpSpPr>
        <p:grpSpPr>
          <a:xfrm>
            <a:off x="480044" y="4266751"/>
            <a:ext cx="5697472" cy="914400"/>
            <a:chOff x="353006" y="1625193"/>
            <a:chExt cx="5697472" cy="914400"/>
          </a:xfrm>
        </p:grpSpPr>
        <p:pic>
          <p:nvPicPr>
            <p:cNvPr id="16" name="Grafik 15" descr="Marke 4 mit einfarbiger Füllung">
              <a:extLst>
                <a:ext uri="{FF2B5EF4-FFF2-40B4-BE49-F238E27FC236}">
                  <a16:creationId xmlns:a16="http://schemas.microsoft.com/office/drawing/2014/main" id="{01E72559-CD9E-CC6A-96E5-E2574280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3006" y="1625193"/>
              <a:ext cx="914400" cy="914400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33EB40D-4776-7F43-D38D-9DF5548DB342}"/>
                </a:ext>
              </a:extLst>
            </p:cNvPr>
            <p:cNvSpPr txBox="1"/>
            <p:nvPr/>
          </p:nvSpPr>
          <p:spPr>
            <a:xfrm>
              <a:off x="1442482" y="1851342"/>
              <a:ext cx="46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kern="100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Evaluierung &amp; Qualitätskontrolle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E1205D5-0003-8816-FE33-D070D3AF362F}"/>
              </a:ext>
            </a:extLst>
          </p:cNvPr>
          <p:cNvGrpSpPr/>
          <p:nvPr/>
        </p:nvGrpSpPr>
        <p:grpSpPr>
          <a:xfrm>
            <a:off x="480044" y="5337927"/>
            <a:ext cx="5697472" cy="914400"/>
            <a:chOff x="353006" y="1625193"/>
            <a:chExt cx="5697472" cy="914400"/>
          </a:xfrm>
        </p:grpSpPr>
        <p:pic>
          <p:nvPicPr>
            <p:cNvPr id="19" name="Grafik 18" descr="Marke 5 mit einfarbiger Füllung">
              <a:extLst>
                <a:ext uri="{FF2B5EF4-FFF2-40B4-BE49-F238E27FC236}">
                  <a16:creationId xmlns:a16="http://schemas.microsoft.com/office/drawing/2014/main" id="{55B3E451-D23F-507C-3407-510E9C69C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53006" y="1625193"/>
              <a:ext cx="914400" cy="9144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8B302C2-BD5B-C937-8318-4356E44C32B7}"/>
                </a:ext>
              </a:extLst>
            </p:cNvPr>
            <p:cNvSpPr txBox="1"/>
            <p:nvPr/>
          </p:nvSpPr>
          <p:spPr>
            <a:xfrm>
              <a:off x="1442482" y="1851342"/>
              <a:ext cx="46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kern="100">
                  <a:solidFill>
                    <a:srgbClr val="676666"/>
                  </a:solidFill>
                  <a:latin typeface="Aptos" panose="020B0004020202020204" pitchFamily="34" charset="0"/>
                  <a:cs typeface="Times New Roman" panose="02020603050405020304" pitchFamily="18" charset="0"/>
                </a:rPr>
                <a:t>Ausblick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8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4243-A2BF-3926-5E87-EA834CA3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FFE03-4BF7-A0A8-5355-1DC2B0AC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2CFC04-805A-B8C2-E128-422DC1E2B0CA}"/>
              </a:ext>
            </a:extLst>
          </p:cNvPr>
          <p:cNvSpPr txBox="1"/>
          <p:nvPr/>
        </p:nvSpPr>
        <p:spPr>
          <a:xfrm>
            <a:off x="362340" y="1927619"/>
            <a:ext cx="99591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FECC02"/>
                </a:solidFill>
              </a:rPr>
              <a:t>04</a:t>
            </a:r>
          </a:p>
          <a:p>
            <a:r>
              <a:rPr lang="de-DE" sz="8000">
                <a:solidFill>
                  <a:srgbClr val="828181"/>
                </a:solidFill>
              </a:rPr>
              <a:t>Evaluierung &amp; Qualitätskontrolle</a:t>
            </a:r>
            <a:endParaRPr lang="de-DE" sz="8000">
              <a:solidFill>
                <a:srgbClr val="FECC02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3C6F2-42BC-E345-49A7-68585A24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2853DA-C267-CB8E-25C9-C66FDAB8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12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9CBE-6FE8-B649-0BFF-3FEAEAC6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68C35-0328-6006-42F8-C5F1210E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/>
          <a:lstStyle/>
          <a:p>
            <a:r>
              <a:rPr lang="de-DE"/>
              <a:t>Evaluierung &amp; Qualitätskontrolle - Vorgehensweise</a:t>
            </a: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16BDB5BE-11D7-EB30-02C6-097A1C5698C7}"/>
              </a:ext>
            </a:extLst>
          </p:cNvPr>
          <p:cNvSpPr/>
          <p:nvPr/>
        </p:nvSpPr>
        <p:spPr>
          <a:xfrm>
            <a:off x="1223132" y="1649343"/>
            <a:ext cx="9836425" cy="2678817"/>
          </a:xfrm>
          <a:prstGeom prst="roundRect">
            <a:avLst>
              <a:gd name="adj" fmla="val 6291"/>
            </a:avLst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400">
                <a:solidFill>
                  <a:srgbClr val="676666"/>
                </a:solidFill>
              </a:rPr>
              <a:t>Evaluierungsgrundlage</a:t>
            </a:r>
            <a:endParaRPr lang="en-US" sz="2400">
              <a:solidFill>
                <a:srgbClr val="676666"/>
              </a:solidFill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9BF36BE-BF9B-7124-4FED-598776B3380A}"/>
              </a:ext>
            </a:extLst>
          </p:cNvPr>
          <p:cNvSpPr/>
          <p:nvPr/>
        </p:nvSpPr>
        <p:spPr>
          <a:xfrm>
            <a:off x="1223132" y="5414781"/>
            <a:ext cx="9836425" cy="789844"/>
          </a:xfrm>
          <a:prstGeom prst="roundRect">
            <a:avLst>
              <a:gd name="adj" fmla="val 14842"/>
            </a:avLst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400">
                <a:solidFill>
                  <a:srgbClr val="676666"/>
                </a:solidFill>
              </a:rPr>
              <a:t>Endnutzer</a:t>
            </a:r>
            <a:endParaRPr lang="en-US" sz="2400">
              <a:solidFill>
                <a:srgbClr val="676666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332C19-87F7-491A-1F80-4711052E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AI-powered Quantum Expert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9E2DF1-8335-2416-6B7D-0FE48D2A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0B47D084-B9DB-74D5-791E-A9A427C61997}"/>
              </a:ext>
            </a:extLst>
          </p:cNvPr>
          <p:cNvSpPr/>
          <p:nvPr/>
        </p:nvSpPr>
        <p:spPr>
          <a:xfrm>
            <a:off x="439739" y="829980"/>
            <a:ext cx="11389922" cy="669048"/>
          </a:xfrm>
          <a:prstGeom prst="roundRect">
            <a:avLst>
              <a:gd name="adj" fmla="val 10457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676666"/>
                </a:solidFill>
              </a:rPr>
              <a:t>Ziel: Systematische Prüfung der Antwortqualität 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74FF1B1D-8A6B-792A-F322-EAAA286CF39D}"/>
              </a:ext>
            </a:extLst>
          </p:cNvPr>
          <p:cNvSpPr/>
          <p:nvPr/>
        </p:nvSpPr>
        <p:spPr>
          <a:xfrm>
            <a:off x="1223132" y="4475294"/>
            <a:ext cx="9836425" cy="789844"/>
          </a:xfrm>
          <a:prstGeom prst="roundRect">
            <a:avLst>
              <a:gd name="adj" fmla="val 14842"/>
            </a:avLst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400">
                <a:solidFill>
                  <a:srgbClr val="676666"/>
                </a:solidFill>
              </a:rPr>
              <a:t>Evaluierungsprozess</a:t>
            </a:r>
            <a:endParaRPr lang="en-US" sz="2400">
              <a:solidFill>
                <a:srgbClr val="676666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69C4229E-A33D-C6CA-4B22-7C5706476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696784"/>
              </p:ext>
            </p:extLst>
          </p:nvPr>
        </p:nvGraphicFramePr>
        <p:xfrm>
          <a:off x="5364597" y="1726318"/>
          <a:ext cx="5384683" cy="440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6295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>
            <a:extLst>
              <a:ext uri="{FF2B5EF4-FFF2-40B4-BE49-F238E27FC236}">
                <a16:creationId xmlns:a16="http://schemas.microsoft.com/office/drawing/2014/main" id="{6110ACB3-3D68-08CF-7406-58655AA92F95}"/>
              </a:ext>
            </a:extLst>
          </p:cNvPr>
          <p:cNvSpPr/>
          <p:nvPr/>
        </p:nvSpPr>
        <p:spPr>
          <a:xfrm>
            <a:off x="7345180" y="3257445"/>
            <a:ext cx="4578801" cy="27194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6A2E099E-4BB2-94E7-C4CA-521151D3031B}"/>
              </a:ext>
            </a:extLst>
          </p:cNvPr>
          <p:cNvSpPr/>
          <p:nvPr/>
        </p:nvSpPr>
        <p:spPr>
          <a:xfrm>
            <a:off x="284336" y="1225342"/>
            <a:ext cx="2029491" cy="2005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ABA72-FB29-5CF1-5FA8-0D3F1D51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Evaluierungsgrundlage - Fragenkatalog für Evaluierungsprompt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327586-710D-BE30-FCD6-E85839F1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51073-A78A-2492-0383-D9D1AAEB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Abgerundetes Rechteck 9">
            <a:extLst>
              <a:ext uri="{FF2B5EF4-FFF2-40B4-BE49-F238E27FC236}">
                <a16:creationId xmlns:a16="http://schemas.microsoft.com/office/drawing/2014/main" id="{2C8EA617-130D-7F68-5CAA-69F367574F3C}"/>
              </a:ext>
            </a:extLst>
          </p:cNvPr>
          <p:cNvSpPr/>
          <p:nvPr/>
        </p:nvSpPr>
        <p:spPr>
          <a:xfrm>
            <a:off x="9462067" y="1251989"/>
            <a:ext cx="2493819" cy="1419375"/>
          </a:xfrm>
          <a:prstGeom prst="roundRect">
            <a:avLst>
              <a:gd name="adj" fmla="val 5100"/>
            </a:avLst>
          </a:prstGeom>
          <a:solidFill>
            <a:srgbClr val="FED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600">
                <a:solidFill>
                  <a:srgbClr val="676666"/>
                </a:solidFill>
              </a:rPr>
              <a:t>Formatüberführung in JSON-Format für reproduzierbare Evaluierung &amp; Automatisierung</a:t>
            </a:r>
          </a:p>
        </p:txBody>
      </p:sp>
      <p:sp>
        <p:nvSpPr>
          <p:cNvPr id="46" name="Pfeil: gebogen 45">
            <a:extLst>
              <a:ext uri="{FF2B5EF4-FFF2-40B4-BE49-F238E27FC236}">
                <a16:creationId xmlns:a16="http://schemas.microsoft.com/office/drawing/2014/main" id="{D63DCCBE-C9F1-BCBB-CF3F-6F935106A379}"/>
              </a:ext>
            </a:extLst>
          </p:cNvPr>
          <p:cNvSpPr/>
          <p:nvPr/>
        </p:nvSpPr>
        <p:spPr>
          <a:xfrm rot="5400000">
            <a:off x="5078962" y="-1196192"/>
            <a:ext cx="1607928" cy="6869388"/>
          </a:xfrm>
          <a:prstGeom prst="bentArrow">
            <a:avLst/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6EF123-50B2-7C5A-7E09-416B5E648BAD}"/>
              </a:ext>
            </a:extLst>
          </p:cNvPr>
          <p:cNvSpPr/>
          <p:nvPr/>
        </p:nvSpPr>
        <p:spPr>
          <a:xfrm>
            <a:off x="489656" y="1055225"/>
            <a:ext cx="1698574" cy="30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Wissensbasis</a:t>
            </a:r>
          </a:p>
        </p:txBody>
      </p:sp>
      <p:sp>
        <p:nvSpPr>
          <p:cNvPr id="50" name="Abgerundetes Rechteck 9">
            <a:extLst>
              <a:ext uri="{FF2B5EF4-FFF2-40B4-BE49-F238E27FC236}">
                <a16:creationId xmlns:a16="http://schemas.microsoft.com/office/drawing/2014/main" id="{8D731A6E-19A8-4F29-9751-0F6C12FA97E1}"/>
              </a:ext>
            </a:extLst>
          </p:cNvPr>
          <p:cNvSpPr/>
          <p:nvPr/>
        </p:nvSpPr>
        <p:spPr>
          <a:xfrm>
            <a:off x="179207" y="3627203"/>
            <a:ext cx="2825806" cy="2349723"/>
          </a:xfrm>
          <a:prstGeom prst="roundRect">
            <a:avLst>
              <a:gd name="adj" fmla="val 5100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1400" b="1"/>
              <a:t>Begründung der Fragenanzahl:</a:t>
            </a:r>
            <a:br>
              <a:rPr lang="de-DE" sz="1400"/>
            </a:br>
            <a:r>
              <a:rPr lang="de-DE" sz="1400"/>
              <a:t>Die Wahl von 40 Fragen basiert auf etablierten Empfehlungen aus Forschung und Praxis. Sie stellt einen ausgewogenen Mittelwert dar, der in verschiedenen QA- und UX-Kontexten als valide Referenzgröße gilt</a:t>
            </a:r>
            <a:endParaRPr lang="de-DE" sz="1400">
              <a:solidFill>
                <a:schemeClr val="accent6"/>
              </a:solidFill>
            </a:endParaRPr>
          </a:p>
        </p:txBody>
      </p:sp>
      <p:graphicFrame>
        <p:nvGraphicFramePr>
          <p:cNvPr id="54" name="Tabelle 53">
            <a:extLst>
              <a:ext uri="{FF2B5EF4-FFF2-40B4-BE49-F238E27FC236}">
                <a16:creationId xmlns:a16="http://schemas.microsoft.com/office/drawing/2014/main" id="{DF95FF3E-0E56-A4A5-4F86-3CD760106798}"/>
              </a:ext>
            </a:extLst>
          </p:cNvPr>
          <p:cNvGraphicFramePr>
            <a:graphicFrameLocks noGrp="1"/>
          </p:cNvGraphicFramePr>
          <p:nvPr/>
        </p:nvGraphicFramePr>
        <p:xfrm>
          <a:off x="3165802" y="4260572"/>
          <a:ext cx="3674067" cy="17163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689">
                  <a:extLst>
                    <a:ext uri="{9D8B030D-6E8A-4147-A177-3AD203B41FA5}">
                      <a16:colId xmlns:a16="http://schemas.microsoft.com/office/drawing/2014/main" val="2185513017"/>
                    </a:ext>
                  </a:extLst>
                </a:gridCol>
                <a:gridCol w="1224689">
                  <a:extLst>
                    <a:ext uri="{9D8B030D-6E8A-4147-A177-3AD203B41FA5}">
                      <a16:colId xmlns:a16="http://schemas.microsoft.com/office/drawing/2014/main" val="2772892245"/>
                    </a:ext>
                  </a:extLst>
                </a:gridCol>
                <a:gridCol w="1224689">
                  <a:extLst>
                    <a:ext uri="{9D8B030D-6E8A-4147-A177-3AD203B41FA5}">
                      <a16:colId xmlns:a16="http://schemas.microsoft.com/office/drawing/2014/main" val="1030320415"/>
                    </a:ext>
                  </a:extLst>
                </a:gridCol>
              </a:tblGrid>
              <a:tr h="474736">
                <a:tc>
                  <a:txBody>
                    <a:bodyPr/>
                    <a:lstStyle/>
                    <a:p>
                      <a:r>
                        <a:rPr lang="de-DE" sz="1000"/>
                        <a:t>Quelle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Empfohlene Fragenanzahl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Kontext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985901"/>
                  </a:ext>
                </a:extLst>
              </a:tr>
              <a:tr h="292145">
                <a:tc>
                  <a:txBody>
                    <a:bodyPr/>
                    <a:lstStyle/>
                    <a:p>
                      <a:r>
                        <a:rPr lang="de-DE" sz="1000"/>
                        <a:t>Nielsen Norman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40-60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UX-Tests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06623"/>
                  </a:ext>
                </a:extLst>
              </a:tr>
              <a:tr h="474736">
                <a:tc>
                  <a:txBody>
                    <a:bodyPr/>
                    <a:lstStyle/>
                    <a:p>
                      <a:r>
                        <a:rPr lang="de-DE" sz="1000" err="1"/>
                        <a:t>LangChain</a:t>
                      </a:r>
                      <a:r>
                        <a:rPr lang="de-DE" sz="1000"/>
                        <a:t>/OpenAI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30-100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Praktische RAG- Bewertung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960687"/>
                  </a:ext>
                </a:extLst>
              </a:tr>
              <a:tr h="474736">
                <a:tc>
                  <a:txBody>
                    <a:bodyPr/>
                    <a:lstStyle/>
                    <a:p>
                      <a:r>
                        <a:rPr lang="de-DE" sz="1000"/>
                        <a:t>Wissenschaftliche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20-50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Spezifische QA/RAG-Tests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79757"/>
                  </a:ext>
                </a:extLst>
              </a:tr>
            </a:tbl>
          </a:graphicData>
        </a:graphic>
      </p:graphicFrame>
      <p:pic>
        <p:nvPicPr>
          <p:cNvPr id="1026" name="Picture 2" descr="Digitale Technologien - Projekte des ersten Förderaufrufs">
            <a:extLst>
              <a:ext uri="{FF2B5EF4-FFF2-40B4-BE49-F238E27FC236}">
                <a16:creationId xmlns:a16="http://schemas.microsoft.com/office/drawing/2014/main" id="{19C18B26-DA4E-6541-B689-24594CB3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8" y="1523024"/>
            <a:ext cx="1428388" cy="15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283B848-15DD-8035-00CA-E7160A08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56" y="3388165"/>
            <a:ext cx="4226127" cy="249039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E7CA119-04F5-8286-FA93-B1439612048E}"/>
              </a:ext>
            </a:extLst>
          </p:cNvPr>
          <p:cNvSpPr/>
          <p:nvPr/>
        </p:nvSpPr>
        <p:spPr>
          <a:xfrm>
            <a:off x="2872507" y="1225342"/>
            <a:ext cx="3793763" cy="2005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46052A8-3B70-CEC5-DA30-359084CE8C6F}"/>
              </a:ext>
            </a:extLst>
          </p:cNvPr>
          <p:cNvSpPr/>
          <p:nvPr/>
        </p:nvSpPr>
        <p:spPr>
          <a:xfrm>
            <a:off x="3005013" y="1095093"/>
            <a:ext cx="1826631" cy="23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40 Fragen - Excel</a:t>
            </a:r>
          </a:p>
        </p:txBody>
      </p:sp>
      <p:pic>
        <p:nvPicPr>
          <p:cNvPr id="12" name="Picture 2" descr="Excel-Logo Übertreffen Logo - Kostenloses Bild auf Pixabay">
            <a:extLst>
              <a:ext uri="{FF2B5EF4-FFF2-40B4-BE49-F238E27FC236}">
                <a16:creationId xmlns:a16="http://schemas.microsoft.com/office/drawing/2014/main" id="{CDC67660-AAB8-A13D-DE16-4F122C8B7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r="18073"/>
          <a:stretch>
            <a:fillRect/>
          </a:stretch>
        </p:blipFill>
        <p:spPr bwMode="auto">
          <a:xfrm>
            <a:off x="5871970" y="2439544"/>
            <a:ext cx="737780" cy="7678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674D2ED-30CA-3A28-F382-5BBC2CF48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13" y="1459265"/>
            <a:ext cx="2803520" cy="1684017"/>
          </a:xfrm>
          <a:prstGeom prst="rect">
            <a:avLst/>
          </a:prstGeom>
          <a:ln w="31750">
            <a:solidFill>
              <a:srgbClr val="7B7A7A"/>
            </a:solidFill>
          </a:ln>
        </p:spPr>
      </p:pic>
      <p:pic>
        <p:nvPicPr>
          <p:cNvPr id="1028" name="Picture 4" descr="Json Datei Dokument-Symbol Lizenzfreies Vektorbild">
            <a:extLst>
              <a:ext uri="{FF2B5EF4-FFF2-40B4-BE49-F238E27FC236}">
                <a16:creationId xmlns:a16="http://schemas.microsoft.com/office/drawing/2014/main" id="{2367E1DF-886E-948F-773D-CAFF2BB55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" t="10828" r="11897" b="16145"/>
          <a:stretch>
            <a:fillRect/>
          </a:stretch>
        </p:blipFill>
        <p:spPr bwMode="auto">
          <a:xfrm>
            <a:off x="11180036" y="5260646"/>
            <a:ext cx="649625" cy="6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2239EA-8942-823A-7769-CD81F11CBCA9}"/>
              </a:ext>
            </a:extLst>
          </p:cNvPr>
          <p:cNvSpPr/>
          <p:nvPr/>
        </p:nvSpPr>
        <p:spPr>
          <a:xfrm>
            <a:off x="7537359" y="3102869"/>
            <a:ext cx="1780261" cy="254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</a:rPr>
              <a:t>40 Fragen - JSON</a:t>
            </a:r>
          </a:p>
        </p:txBody>
      </p:sp>
    </p:spTree>
    <p:extLst>
      <p:ext uri="{BB962C8B-B14F-4D97-AF65-F5344CB8AC3E}">
        <p14:creationId xmlns:p14="http://schemas.microsoft.com/office/powerpoint/2010/main" val="106193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4FF7-2D46-91BF-AC62-A98EC239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ussdiagramm: Alternativer Prozess 55">
            <a:extLst>
              <a:ext uri="{FF2B5EF4-FFF2-40B4-BE49-F238E27FC236}">
                <a16:creationId xmlns:a16="http://schemas.microsoft.com/office/drawing/2014/main" id="{71195287-8918-B336-1921-EFF337E3B2F1}"/>
              </a:ext>
            </a:extLst>
          </p:cNvPr>
          <p:cNvSpPr/>
          <p:nvPr/>
        </p:nvSpPr>
        <p:spPr>
          <a:xfrm>
            <a:off x="362340" y="1559050"/>
            <a:ext cx="6287842" cy="4751658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CC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oben 53">
            <a:extLst>
              <a:ext uri="{FF2B5EF4-FFF2-40B4-BE49-F238E27FC236}">
                <a16:creationId xmlns:a16="http://schemas.microsoft.com/office/drawing/2014/main" id="{D924961B-40EF-5E8B-3B71-BCF1FBCAF577}"/>
              </a:ext>
            </a:extLst>
          </p:cNvPr>
          <p:cNvSpPr/>
          <p:nvPr/>
        </p:nvSpPr>
        <p:spPr>
          <a:xfrm rot="8749343">
            <a:off x="4562280" y="3693424"/>
            <a:ext cx="604096" cy="702467"/>
          </a:xfrm>
          <a:prstGeom prst="upArrow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oben 53">
            <a:extLst>
              <a:ext uri="{FF2B5EF4-FFF2-40B4-BE49-F238E27FC236}">
                <a16:creationId xmlns:a16="http://schemas.microsoft.com/office/drawing/2014/main" id="{3B851F0C-020C-22E4-FB25-F38CBBD1F265}"/>
              </a:ext>
            </a:extLst>
          </p:cNvPr>
          <p:cNvSpPr/>
          <p:nvPr/>
        </p:nvSpPr>
        <p:spPr>
          <a:xfrm rot="2138376">
            <a:off x="1632633" y="3784021"/>
            <a:ext cx="604096" cy="702467"/>
          </a:xfrm>
          <a:prstGeom prst="upArrow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77756028-4C23-3015-52EE-B6BC5805CFB2}"/>
              </a:ext>
            </a:extLst>
          </p:cNvPr>
          <p:cNvSpPr/>
          <p:nvPr/>
        </p:nvSpPr>
        <p:spPr>
          <a:xfrm>
            <a:off x="3760212" y="4341622"/>
            <a:ext cx="2796821" cy="1497721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br>
              <a:rPr lang="de-DE" sz="1600" b="1">
                <a:solidFill>
                  <a:srgbClr val="7F7F7F"/>
                </a:solidFill>
              </a:rPr>
            </a:br>
            <a:br>
              <a:rPr lang="de-DE" sz="1600" b="1">
                <a:solidFill>
                  <a:srgbClr val="7F7F7F"/>
                </a:solidFill>
              </a:rPr>
            </a:br>
            <a:r>
              <a:rPr lang="de-DE" sz="1600" b="1">
                <a:solidFill>
                  <a:srgbClr val="7F7F7F"/>
                </a:solidFill>
              </a:rPr>
              <a:t>2. LLM-Bewertung </a:t>
            </a:r>
          </a:p>
          <a:p>
            <a:pPr algn="ctr">
              <a:buNone/>
            </a:pPr>
            <a:r>
              <a:rPr lang="de-DE" sz="1600" b="1">
                <a:solidFill>
                  <a:srgbClr val="7F7F7F"/>
                </a:solidFill>
                <a:sym typeface="Wingdings" pitchFamily="2" charset="2"/>
              </a:rPr>
              <a:t> </a:t>
            </a:r>
            <a:r>
              <a:rPr lang="de-DE" sz="1600" b="1">
                <a:solidFill>
                  <a:srgbClr val="7F7F7F"/>
                </a:solidFill>
              </a:rPr>
              <a:t>LLM </a:t>
            </a:r>
            <a:r>
              <a:rPr lang="de-DE" sz="1600" b="1" err="1">
                <a:solidFill>
                  <a:srgbClr val="7F7F7F"/>
                </a:solidFill>
              </a:rPr>
              <a:t>as</a:t>
            </a:r>
            <a:r>
              <a:rPr lang="de-DE" sz="1600" b="1">
                <a:solidFill>
                  <a:srgbClr val="7F7F7F"/>
                </a:solidFill>
              </a:rPr>
              <a:t> a Judge</a:t>
            </a:r>
          </a:p>
          <a:p>
            <a:pPr algn="ctr">
              <a:buNone/>
            </a:pPr>
            <a:r>
              <a:rPr lang="de-DE" sz="1600" i="1">
                <a:solidFill>
                  <a:srgbClr val="7F7F7F"/>
                </a:solidFill>
              </a:rPr>
              <a:t>Automatisierte </a:t>
            </a:r>
            <a:r>
              <a:rPr lang="de-DE" sz="1600" i="1" err="1">
                <a:solidFill>
                  <a:srgbClr val="7F7F7F"/>
                </a:solidFill>
              </a:rPr>
              <a:t>Eval</a:t>
            </a:r>
            <a:r>
              <a:rPr lang="de-DE" sz="1600" i="1">
                <a:solidFill>
                  <a:srgbClr val="7F7F7F"/>
                </a:solidFill>
              </a:rPr>
              <a:t>.</a:t>
            </a:r>
            <a:endParaRPr lang="de-DE" sz="1600" b="1" i="1">
              <a:solidFill>
                <a:srgbClr val="7F7F7F"/>
              </a:solidFill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A26BEAD0-3D16-0691-B5A0-E3E08CCBCB55}"/>
              </a:ext>
            </a:extLst>
          </p:cNvPr>
          <p:cNvSpPr/>
          <p:nvPr/>
        </p:nvSpPr>
        <p:spPr>
          <a:xfrm>
            <a:off x="2061381" y="2400742"/>
            <a:ext cx="2796821" cy="1497721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br>
              <a:rPr lang="de-DE" sz="1600" b="1">
                <a:solidFill>
                  <a:srgbClr val="7F7F7F"/>
                </a:solidFill>
              </a:rPr>
            </a:br>
            <a:br>
              <a:rPr lang="de-DE" sz="1600" b="1">
                <a:solidFill>
                  <a:srgbClr val="7F7F7F"/>
                </a:solidFill>
              </a:rPr>
            </a:br>
            <a:r>
              <a:rPr lang="de-DE" sz="1600" b="1">
                <a:solidFill>
                  <a:srgbClr val="7F7F7F"/>
                </a:solidFill>
              </a:rPr>
              <a:t>1. RAG-System</a:t>
            </a:r>
          </a:p>
          <a:p>
            <a:pPr algn="ctr">
              <a:buNone/>
            </a:pPr>
            <a:r>
              <a:rPr lang="de-DE" sz="1600" i="1">
                <a:solidFill>
                  <a:srgbClr val="7F7F7F"/>
                </a:solidFill>
              </a:rPr>
              <a:t>Automatisierte Antwortgenerierung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5BE1410-DA15-8776-783D-8CCF3DAE5436}"/>
              </a:ext>
            </a:extLst>
          </p:cNvPr>
          <p:cNvSpPr/>
          <p:nvPr/>
        </p:nvSpPr>
        <p:spPr>
          <a:xfrm>
            <a:off x="6909784" y="1519040"/>
            <a:ext cx="4922611" cy="4791667"/>
          </a:xfrm>
          <a:prstGeom prst="roundRect">
            <a:avLst/>
          </a:prstGeom>
          <a:solidFill>
            <a:srgbClr val="67666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40FE4-0244-0753-0B35-F63CC6DB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/>
          <a:lstStyle/>
          <a:p>
            <a:r>
              <a:rPr lang="de-DE"/>
              <a:t>Evaluierungsprozess und Ergebnis</a:t>
            </a:r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E6968B9C-7803-DCC0-C6DF-29DB605039DE}"/>
              </a:ext>
            </a:extLst>
          </p:cNvPr>
          <p:cNvSpPr/>
          <p:nvPr/>
        </p:nvSpPr>
        <p:spPr>
          <a:xfrm>
            <a:off x="439542" y="4339407"/>
            <a:ext cx="2796821" cy="1497721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>
              <a:solidFill>
                <a:srgbClr val="7F7F7F"/>
              </a:solidFill>
            </a:endParaRPr>
          </a:p>
          <a:p>
            <a:pPr algn="ctr"/>
            <a:br>
              <a:rPr lang="de-DE" sz="1600" b="1">
                <a:solidFill>
                  <a:srgbClr val="7F7F7F"/>
                </a:solidFill>
              </a:rPr>
            </a:br>
            <a:r>
              <a:rPr lang="de-DE" sz="1600" b="1">
                <a:solidFill>
                  <a:srgbClr val="7F7F7F"/>
                </a:solidFill>
              </a:rPr>
              <a:t>3. Evaluationsteam </a:t>
            </a:r>
            <a:br>
              <a:rPr lang="de-DE" sz="1600" b="1">
                <a:solidFill>
                  <a:srgbClr val="7F7F7F"/>
                </a:solidFill>
              </a:rPr>
            </a:br>
            <a:r>
              <a:rPr lang="de-DE" sz="1600" i="1">
                <a:solidFill>
                  <a:srgbClr val="7F7F7F"/>
                </a:solidFill>
              </a:rPr>
              <a:t>Ergebnisse prüfen</a:t>
            </a:r>
            <a:br>
              <a:rPr lang="de-DE" sz="1600" i="1">
                <a:solidFill>
                  <a:srgbClr val="7F7F7F"/>
                </a:solidFill>
              </a:rPr>
            </a:br>
            <a:r>
              <a:rPr lang="de-DE" sz="1600" i="1">
                <a:solidFill>
                  <a:srgbClr val="7F7F7F"/>
                </a:solidFill>
              </a:rPr>
              <a:t>Optimierung vornehmen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BD0B1-CAF4-8BCA-B530-415316F8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79C7D-CE7B-D8FA-FB11-C32BBDBD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43DDF8E-85FD-D899-4B92-E77632275E9C}"/>
              </a:ext>
            </a:extLst>
          </p:cNvPr>
          <p:cNvSpPr txBox="1"/>
          <p:nvPr/>
        </p:nvSpPr>
        <p:spPr>
          <a:xfrm>
            <a:off x="7338472" y="1762975"/>
            <a:ext cx="399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50" name="Flussdiagramm: Alternativer Prozess 49">
            <a:extLst>
              <a:ext uri="{FF2B5EF4-FFF2-40B4-BE49-F238E27FC236}">
                <a16:creationId xmlns:a16="http://schemas.microsoft.com/office/drawing/2014/main" id="{0FEA4A9F-CDB1-0CF8-5FFF-AEB5FED047C8}"/>
              </a:ext>
            </a:extLst>
          </p:cNvPr>
          <p:cNvSpPr/>
          <p:nvPr/>
        </p:nvSpPr>
        <p:spPr>
          <a:xfrm>
            <a:off x="2445590" y="2443222"/>
            <a:ext cx="2028404" cy="500016"/>
          </a:xfrm>
          <a:prstGeom prst="flowChartAlternateProcess">
            <a:avLst/>
          </a:prstGeom>
          <a:solidFill>
            <a:srgbClr val="81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Antwortgenerierung 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82E3DFA2-39B7-54E2-815D-9FA92BC9E4AE}"/>
              </a:ext>
            </a:extLst>
          </p:cNvPr>
          <p:cNvSpPr/>
          <p:nvPr/>
        </p:nvSpPr>
        <p:spPr>
          <a:xfrm>
            <a:off x="4147881" y="4393869"/>
            <a:ext cx="2028404" cy="500016"/>
          </a:xfrm>
          <a:prstGeom prst="flowChartAlternateProcess">
            <a:avLst/>
          </a:prstGeom>
          <a:solidFill>
            <a:srgbClr val="81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Evaluierung </a:t>
            </a:r>
          </a:p>
        </p:txBody>
      </p:sp>
      <p:sp>
        <p:nvSpPr>
          <p:cNvPr id="52" name="Flussdiagramm: Alternativer Prozess 51">
            <a:extLst>
              <a:ext uri="{FF2B5EF4-FFF2-40B4-BE49-F238E27FC236}">
                <a16:creationId xmlns:a16="http://schemas.microsoft.com/office/drawing/2014/main" id="{76BF823F-4BED-15C6-A6A5-E939C1215662}"/>
              </a:ext>
            </a:extLst>
          </p:cNvPr>
          <p:cNvSpPr/>
          <p:nvPr/>
        </p:nvSpPr>
        <p:spPr>
          <a:xfrm>
            <a:off x="823750" y="4394817"/>
            <a:ext cx="2028404" cy="500016"/>
          </a:xfrm>
          <a:prstGeom prst="flowChartAlternateProcess">
            <a:avLst/>
          </a:prstGeom>
          <a:solidFill>
            <a:srgbClr val="81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Review &amp; Iteration </a:t>
            </a:r>
          </a:p>
        </p:txBody>
      </p:sp>
      <p:sp>
        <p:nvSpPr>
          <p:cNvPr id="54" name="Pfeil: nach oben 53">
            <a:extLst>
              <a:ext uri="{FF2B5EF4-FFF2-40B4-BE49-F238E27FC236}">
                <a16:creationId xmlns:a16="http://schemas.microsoft.com/office/drawing/2014/main" id="{02381F60-11A1-208F-B466-058A057DCC0B}"/>
              </a:ext>
            </a:extLst>
          </p:cNvPr>
          <p:cNvSpPr/>
          <p:nvPr/>
        </p:nvSpPr>
        <p:spPr>
          <a:xfrm rot="16200000">
            <a:off x="3105661" y="4737033"/>
            <a:ext cx="604096" cy="702467"/>
          </a:xfrm>
          <a:prstGeom prst="upArrow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8D06099-936A-DE04-E16C-87BBC5F964C4}"/>
              </a:ext>
            </a:extLst>
          </p:cNvPr>
          <p:cNvSpPr txBox="1"/>
          <p:nvPr/>
        </p:nvSpPr>
        <p:spPr>
          <a:xfrm>
            <a:off x="362338" y="1519041"/>
            <a:ext cx="6287843" cy="800219"/>
          </a:xfrm>
          <a:prstGeom prst="rect">
            <a:avLst/>
          </a:prstGeom>
          <a:solidFill>
            <a:srgbClr val="E8E8E8"/>
          </a:solidFill>
          <a:ln w="19050">
            <a:solidFill>
              <a:srgbClr val="FFCC01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de-DE" sz="1400"/>
              <a:t>	</a:t>
            </a:r>
          </a:p>
          <a:p>
            <a:pPr algn="ctr"/>
            <a:r>
              <a:rPr lang="de-DE" b="1">
                <a:solidFill>
                  <a:srgbClr val="7F7F7F"/>
                </a:solidFill>
              </a:rPr>
              <a:t>Prozessschritte</a:t>
            </a:r>
          </a:p>
          <a:p>
            <a:pPr lvl="1" algn="ctr"/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2CC179-5A30-CB51-0389-8919FBD116CC}"/>
              </a:ext>
            </a:extLst>
          </p:cNvPr>
          <p:cNvSpPr/>
          <p:nvPr/>
        </p:nvSpPr>
        <p:spPr>
          <a:xfrm>
            <a:off x="362339" y="919510"/>
            <a:ext cx="11627892" cy="426848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de-DE" sz="2000" b="1">
                <a:solidFill>
                  <a:srgbClr val="7F7F7F"/>
                </a:solidFill>
              </a:rPr>
              <a:t>Evaluierung unseres Chatbots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BA1DE0-3A9B-E33B-7B96-D06DA261BFD6}"/>
              </a:ext>
            </a:extLst>
          </p:cNvPr>
          <p:cNvSpPr/>
          <p:nvPr/>
        </p:nvSpPr>
        <p:spPr>
          <a:xfrm>
            <a:off x="4670610" y="2448211"/>
            <a:ext cx="894388" cy="920509"/>
          </a:xfrm>
          <a:prstGeom prst="ellipse">
            <a:avLst/>
          </a:prstGeom>
          <a:solidFill>
            <a:srgbClr val="FED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JSON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F862A6-58A6-332A-FCDD-93CA57B0CAEA}"/>
              </a:ext>
            </a:extLst>
          </p:cNvPr>
          <p:cNvSpPr/>
          <p:nvPr/>
        </p:nvSpPr>
        <p:spPr>
          <a:xfrm>
            <a:off x="5668115" y="3604962"/>
            <a:ext cx="894388" cy="920509"/>
          </a:xfrm>
          <a:prstGeom prst="ellipse">
            <a:avLst/>
          </a:prstGeom>
          <a:solidFill>
            <a:srgbClr val="FED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CSV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5C3B5333-E5C0-3F31-4510-48AAD2669D64}"/>
              </a:ext>
            </a:extLst>
          </p:cNvPr>
          <p:cNvSpPr/>
          <p:nvPr/>
        </p:nvSpPr>
        <p:spPr>
          <a:xfrm>
            <a:off x="7136971" y="2445387"/>
            <a:ext cx="4524465" cy="713124"/>
          </a:xfrm>
          <a:prstGeom prst="roundRect">
            <a:avLst>
              <a:gd name="adj" fmla="val 29273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676666"/>
                </a:solidFill>
              </a:rPr>
              <a:t>12 Iterationsschleifen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010D0B2-9C3F-A21D-2EDA-969F8F98FC59}"/>
              </a:ext>
            </a:extLst>
          </p:cNvPr>
          <p:cNvSpPr/>
          <p:nvPr/>
        </p:nvSpPr>
        <p:spPr>
          <a:xfrm>
            <a:off x="7136971" y="3259855"/>
            <a:ext cx="4524465" cy="713124"/>
          </a:xfrm>
          <a:prstGeom prst="roundRect">
            <a:avLst>
              <a:gd name="adj" fmla="val 29273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676666"/>
                </a:solidFill>
              </a:rPr>
              <a:t>Prompt-Optimierung (ChatGPT + Claude)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D84546A-DCE1-DD0E-A05F-DAA1524BE6F5}"/>
              </a:ext>
            </a:extLst>
          </p:cNvPr>
          <p:cNvSpPr/>
          <p:nvPr/>
        </p:nvSpPr>
        <p:spPr>
          <a:xfrm>
            <a:off x="7118107" y="4074323"/>
            <a:ext cx="4524465" cy="713124"/>
          </a:xfrm>
          <a:prstGeom prst="roundRect">
            <a:avLst>
              <a:gd name="adj" fmla="val 29273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676666"/>
                </a:solidFill>
              </a:rPr>
              <a:t>Ziel: Correctness Score &gt; 4.0</a:t>
            </a:r>
          </a:p>
        </p:txBody>
      </p:sp>
      <p:sp>
        <p:nvSpPr>
          <p:cNvPr id="17" name="Rechteck: abgerundete Ecken 31">
            <a:extLst>
              <a:ext uri="{FF2B5EF4-FFF2-40B4-BE49-F238E27FC236}">
                <a16:creationId xmlns:a16="http://schemas.microsoft.com/office/drawing/2014/main" id="{1AF73978-155A-5A8D-1415-470150214971}"/>
              </a:ext>
            </a:extLst>
          </p:cNvPr>
          <p:cNvSpPr/>
          <p:nvPr/>
        </p:nvSpPr>
        <p:spPr>
          <a:xfrm>
            <a:off x="7136971" y="4919878"/>
            <a:ext cx="4524465" cy="9728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C5F62E9-F9CE-39FA-99B9-01D79C033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53206"/>
              </p:ext>
            </p:extLst>
          </p:nvPr>
        </p:nvGraphicFramePr>
        <p:xfrm>
          <a:off x="7174031" y="4993614"/>
          <a:ext cx="4412618" cy="813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351">
                  <a:extLst>
                    <a:ext uri="{9D8B030D-6E8A-4147-A177-3AD203B41FA5}">
                      <a16:colId xmlns:a16="http://schemas.microsoft.com/office/drawing/2014/main" val="1015629722"/>
                    </a:ext>
                  </a:extLst>
                </a:gridCol>
                <a:gridCol w="1438184">
                  <a:extLst>
                    <a:ext uri="{9D8B030D-6E8A-4147-A177-3AD203B41FA5}">
                      <a16:colId xmlns:a16="http://schemas.microsoft.com/office/drawing/2014/main" val="1398648081"/>
                    </a:ext>
                  </a:extLst>
                </a:gridCol>
                <a:gridCol w="1450083">
                  <a:extLst>
                    <a:ext uri="{9D8B030D-6E8A-4147-A177-3AD203B41FA5}">
                      <a16:colId xmlns:a16="http://schemas.microsoft.com/office/drawing/2014/main" val="3027709191"/>
                    </a:ext>
                  </a:extLst>
                </a:gridCol>
              </a:tblGrid>
              <a:tr h="457759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Correctness</a:t>
                      </a:r>
                    </a:p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score</a:t>
                      </a:r>
                      <a:endParaRPr lang="de-DE" sz="1400" b="1" i="0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Relevance</a:t>
                      </a:r>
                    </a:p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score</a:t>
                      </a:r>
                      <a:endParaRPr lang="de-DE" sz="1400" b="1" i="0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Faithfulness</a:t>
                      </a:r>
                    </a:p>
                    <a:p>
                      <a:pPr algn="ctr" fontAlgn="t">
                        <a:buNone/>
                      </a:pPr>
                      <a:r>
                        <a:rPr lang="de-DE" sz="1400" b="1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score</a:t>
                      </a:r>
                      <a:endParaRPr lang="de-DE" sz="1400" b="1" i="0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79855"/>
                  </a:ext>
                </a:extLst>
              </a:tr>
              <a:tr h="35587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b="0" i="0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4,28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b="0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de-DE" sz="1600" b="0" i="0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600" b="0" u="none" strike="noStrike">
                          <a:solidFill>
                            <a:srgbClr val="7F7F7F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de-DE" sz="1600" b="0" i="0" u="none" strike="noStrike">
                        <a:solidFill>
                          <a:srgbClr val="7F7F7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67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5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89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F2EE-FA37-C4B4-4E05-66A0A693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/>
          <a:lstStyle/>
          <a:p>
            <a:r>
              <a:rPr lang="de-DE"/>
              <a:t>Endnutzer  - Customer Journey/Google Forms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693EF7-9090-14F2-A713-B02F23DC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502A4-62D2-528A-E57B-92701C5F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9FC5339D-AB86-1486-C24E-931884EAC9AF}"/>
              </a:ext>
            </a:extLst>
          </p:cNvPr>
          <p:cNvSpPr/>
          <p:nvPr/>
        </p:nvSpPr>
        <p:spPr>
          <a:xfrm>
            <a:off x="1974363" y="1292349"/>
            <a:ext cx="4333275" cy="719262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Mitarbeiter im Bereich Entwicklung und Forschung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79100C3E-73BF-B034-4D6B-5072FE8B5DED}"/>
              </a:ext>
            </a:extLst>
          </p:cNvPr>
          <p:cNvSpPr/>
          <p:nvPr/>
        </p:nvSpPr>
        <p:spPr>
          <a:xfrm>
            <a:off x="362342" y="3531547"/>
            <a:ext cx="2916195" cy="1366495"/>
          </a:xfrm>
          <a:prstGeom prst="roundRect">
            <a:avLst>
              <a:gd name="adj" fmla="val 434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Chatoberfläche/UI wurde kritisch bewertet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DCFB28D-D078-6ED1-C347-3C7E3CA53330}"/>
              </a:ext>
            </a:extLst>
          </p:cNvPr>
          <p:cNvSpPr/>
          <p:nvPr/>
        </p:nvSpPr>
        <p:spPr>
          <a:xfrm>
            <a:off x="362339" y="1274899"/>
            <a:ext cx="1499118" cy="754162"/>
          </a:xfrm>
          <a:prstGeom prst="roundRect">
            <a:avLst>
              <a:gd name="adj" fmla="val 4634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rgbClr val="676666"/>
                </a:solidFill>
              </a:rPr>
              <a:t>Anzahl Test User: </a:t>
            </a:r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AE0EE6F-A3D6-645F-B14C-6F7B8082014B}"/>
              </a:ext>
            </a:extLst>
          </p:cNvPr>
          <p:cNvSpPr/>
          <p:nvPr/>
        </p:nvSpPr>
        <p:spPr>
          <a:xfrm>
            <a:off x="362339" y="2088334"/>
            <a:ext cx="2916194" cy="1366495"/>
          </a:xfrm>
          <a:prstGeom prst="roundRect">
            <a:avLst>
              <a:gd name="adj" fmla="val 46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Gesamterfahrung im Durchschnitt bei 3 von 5 Punkten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759637-71BE-E737-CE84-A667D497EFE3}"/>
              </a:ext>
            </a:extLst>
          </p:cNvPr>
          <p:cNvSpPr/>
          <p:nvPr/>
        </p:nvSpPr>
        <p:spPr>
          <a:xfrm>
            <a:off x="362339" y="767011"/>
            <a:ext cx="11627892" cy="426848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7F7F7F"/>
                </a:solidFill>
              </a:rPr>
              <a:t>Feedback Test User</a:t>
            </a:r>
            <a:endParaRPr lang="en-US" sz="2000">
              <a:solidFill>
                <a:srgbClr val="7F7F7F"/>
              </a:solidFill>
            </a:endParaRPr>
          </a:p>
          <a:p>
            <a:pPr marL="342900" indent="-342900" algn="ctr">
              <a:buFontTx/>
              <a:buAutoNum type="arabicPeriod"/>
            </a:pPr>
            <a:endParaRPr lang="en-US" sz="2000" b="1">
              <a:solidFill>
                <a:srgbClr val="7F7F7F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1E41E45-FFB2-FEAC-B716-3DA7DFB134BD}"/>
              </a:ext>
            </a:extLst>
          </p:cNvPr>
          <p:cNvSpPr/>
          <p:nvPr/>
        </p:nvSpPr>
        <p:spPr>
          <a:xfrm>
            <a:off x="3391445" y="2088333"/>
            <a:ext cx="2916193" cy="1366495"/>
          </a:xfrm>
          <a:prstGeom prst="roundRect">
            <a:avLst>
              <a:gd name="adj" fmla="val 463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Länge und Detailliertheit der Antworten wurde Positiv Bewertet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1A896293-6E36-E3DD-F7D8-76CD9CA140F7}"/>
              </a:ext>
            </a:extLst>
          </p:cNvPr>
          <p:cNvSpPr/>
          <p:nvPr/>
        </p:nvSpPr>
        <p:spPr>
          <a:xfrm>
            <a:off x="3391446" y="3531547"/>
            <a:ext cx="2916195" cy="1366495"/>
          </a:xfrm>
          <a:prstGeom prst="roundRect">
            <a:avLst>
              <a:gd name="adj" fmla="val 434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Buttons wurden in der Nutzung bemängelt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4476C27-BE21-10E4-4897-61C1F808C57F}"/>
              </a:ext>
            </a:extLst>
          </p:cNvPr>
          <p:cNvSpPr/>
          <p:nvPr/>
        </p:nvSpPr>
        <p:spPr>
          <a:xfrm>
            <a:off x="362342" y="4974764"/>
            <a:ext cx="2916195" cy="1366495"/>
          </a:xfrm>
          <a:prstGeom prst="roundRect">
            <a:avLst>
              <a:gd name="adj" fmla="val 434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 Rückfragen wurde dieselbe Antwort wiedergegeben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79D80A3-44F9-E29D-FA52-C912C8C65810}"/>
              </a:ext>
            </a:extLst>
          </p:cNvPr>
          <p:cNvSpPr/>
          <p:nvPr/>
        </p:nvSpPr>
        <p:spPr>
          <a:xfrm>
            <a:off x="3391445" y="4974764"/>
            <a:ext cx="2916195" cy="1366495"/>
          </a:xfrm>
          <a:prstGeom prst="roundRect">
            <a:avLst>
              <a:gd name="adj" fmla="val 434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Funktionalitäten der Plattform wurden hinzuerfunden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DCF0135-ECA5-8BFD-349E-A2E4C874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46" y="1292349"/>
            <a:ext cx="5486400" cy="5003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027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B7F6-720D-E604-044C-28893B04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F3EA8-6AEF-29D5-6214-D6DE1722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9" y="282335"/>
            <a:ext cx="8604379" cy="426848"/>
          </a:xfrm>
        </p:spPr>
        <p:txBody>
          <a:bodyPr/>
          <a:lstStyle/>
          <a:p>
            <a:r>
              <a:rPr lang="de-DE"/>
              <a:t>Key </a:t>
            </a:r>
            <a:r>
              <a:rPr lang="de-DE" err="1"/>
              <a:t>Learnings</a:t>
            </a:r>
            <a:r>
              <a:rPr lang="de-DE"/>
              <a:t> - Evaluierung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5F8B2-3352-D5A3-4C69-F14C1C6E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727CE8-B961-84AA-36AE-55536F9C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9393868D-8CD4-BDB7-3364-016A8D998E83}"/>
              </a:ext>
            </a:extLst>
          </p:cNvPr>
          <p:cNvSpPr/>
          <p:nvPr/>
        </p:nvSpPr>
        <p:spPr>
          <a:xfrm>
            <a:off x="4645868" y="1069378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2000" b="1"/>
              <a:t>Persona &amp; Prompt-Design</a:t>
            </a:r>
          </a:p>
          <a:p>
            <a:pPr algn="ctr"/>
            <a:endParaRPr lang="de-DE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Persona-Differenzierung steigert Antwortqualität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Mehr Personas oder Aufteilung nach Themenbereichen testen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18CF4D57-B2EC-6DDD-143B-C8FE575CEF23}"/>
              </a:ext>
            </a:extLst>
          </p:cNvPr>
          <p:cNvSpPr/>
          <p:nvPr/>
        </p:nvSpPr>
        <p:spPr>
          <a:xfrm>
            <a:off x="1017678" y="1067030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2000" b="1"/>
              <a:t>Evaluierungsmethodik</a:t>
            </a:r>
            <a:endParaRPr lang="de-DE" b="1"/>
          </a:p>
          <a:p>
            <a:pPr algn="ctr"/>
            <a:endParaRPr lang="de-D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40 Fragen zu Umfangreich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Evaluierungsparameter teils schwer zu interpretieren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Iterationen zu grob zusammengefasst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Fragenkatalog  kürzen </a:t>
            </a:r>
            <a:r>
              <a:rPr lang="de-DE">
                <a:sym typeface="Wingdings" pitchFamily="2" charset="2"/>
              </a:rPr>
              <a:t> </a:t>
            </a:r>
            <a:r>
              <a:rPr lang="de-DE"/>
              <a:t>schnellere Iterationen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Weitere Tools/Bibliotheken mit anderen Parametern prüfen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Iterationen weiter aufsplitten &amp; clustern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/>
          </a:p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2280A7FD-70B2-9C7F-725A-C042FCB313DB}"/>
              </a:ext>
            </a:extLst>
          </p:cNvPr>
          <p:cNvSpPr/>
          <p:nvPr/>
        </p:nvSpPr>
        <p:spPr>
          <a:xfrm>
            <a:off x="8274058" y="1069379"/>
            <a:ext cx="3473119" cy="5139691"/>
          </a:xfrm>
          <a:prstGeom prst="roundRect">
            <a:avLst>
              <a:gd name="adj" fmla="val 4348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2000" b="1"/>
              <a:t>Technische Basis</a:t>
            </a:r>
          </a:p>
          <a:p>
            <a:pPr algn="ctr"/>
            <a:endParaRPr lang="de-DE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Claude &gt; ChatGPT im Prompt-Engineering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Automatisierung erleichtert Evaluierung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Weitere KI-Tools/Modelle prüfen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4BC3E-541B-1377-3C96-3264D68DFFCA}"/>
              </a:ext>
            </a:extLst>
          </p:cNvPr>
          <p:cNvSpPr/>
          <p:nvPr/>
        </p:nvSpPr>
        <p:spPr>
          <a:xfrm>
            <a:off x="362339" y="1651819"/>
            <a:ext cx="11467322" cy="2035280"/>
          </a:xfrm>
          <a:prstGeom prst="roundRect">
            <a:avLst/>
          </a:prstGeom>
          <a:noFill/>
          <a:ln w="28575"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t" anchorCtr="1"/>
          <a:lstStyle/>
          <a:p>
            <a:r>
              <a:rPr lang="en-US" sz="1600" b="1" err="1">
                <a:solidFill>
                  <a:schemeClr val="tx1">
                    <a:lumMod val="49000"/>
                    <a:lumOff val="51000"/>
                  </a:schemeClr>
                </a:solidFill>
              </a:rPr>
              <a:t>Erkenntnisse</a:t>
            </a:r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A1E83A5A-84C0-112D-A504-D27D6E7CE660}"/>
              </a:ext>
            </a:extLst>
          </p:cNvPr>
          <p:cNvSpPr/>
          <p:nvPr/>
        </p:nvSpPr>
        <p:spPr>
          <a:xfrm>
            <a:off x="362338" y="3834581"/>
            <a:ext cx="11467322" cy="2300749"/>
          </a:xfrm>
          <a:prstGeom prst="roundRect">
            <a:avLst/>
          </a:prstGeom>
          <a:noFill/>
          <a:ln w="28575"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t" anchorCtr="1"/>
          <a:lstStyle/>
          <a:p>
            <a:r>
              <a:rPr lang="en-US" sz="1600" b="1" err="1">
                <a:solidFill>
                  <a:schemeClr val="tx1">
                    <a:lumMod val="49000"/>
                    <a:lumOff val="51000"/>
                  </a:schemeClr>
                </a:solidFill>
              </a:rPr>
              <a:t>Schlussfolgerungen</a:t>
            </a:r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ctr"/>
            <a:endParaRPr lang="en-US" sz="1600" b="1">
              <a:solidFill>
                <a:schemeClr val="tx1">
                  <a:lumMod val="49000"/>
                  <a:lumOff val="51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8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3F9D-BFD4-DC3E-0954-AE2762DB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BEEAB-CC7A-F408-A5CE-E4584F3B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F2AD19-9CC1-5D5B-AE42-8A1D2447DA8C}"/>
              </a:ext>
            </a:extLst>
          </p:cNvPr>
          <p:cNvSpPr txBox="1"/>
          <p:nvPr/>
        </p:nvSpPr>
        <p:spPr>
          <a:xfrm>
            <a:off x="362339" y="1927619"/>
            <a:ext cx="114673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FECC02"/>
                </a:solidFill>
              </a:rPr>
              <a:t>05</a:t>
            </a:r>
          </a:p>
          <a:p>
            <a:r>
              <a:rPr lang="de-DE" sz="8000">
                <a:solidFill>
                  <a:srgbClr val="828181"/>
                </a:solidFill>
              </a:rPr>
              <a:t>Ausblick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F32873-6739-9C9B-F2A2-BF025481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DB48B5-8514-A2CB-E6EC-FCDBF26C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59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0E8E-504E-7CEB-702C-FAB424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Bisherige</a:t>
            </a:r>
            <a:r>
              <a:rPr lang="en-US"/>
              <a:t> Workflow </a:t>
            </a:r>
            <a:r>
              <a:rPr lang="en-US" err="1"/>
              <a:t>Implementierung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4C52C-6D47-4F3F-6FD9-2E167755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0B45C-CBC0-CC3B-A891-0DE0883F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504C6-0B7C-B05B-7345-B400D070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47162"/>
            <a:ext cx="11201400" cy="4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7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097D-7C59-7C2A-AEEB-2D88A8D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Agentic 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3ECCE-2C55-BF34-813A-FA2CD16A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8DC03-897C-3450-07B9-96337CA9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15421-13E3-54E6-A96E-1FC716F3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9062"/>
            <a:ext cx="11029950" cy="40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59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D652-6CD2-5541-657B-DB8F6AA6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 Use für Quantum Backends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FC9FC-61BD-1DED-6A5D-1AE0907B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D4D85-C07B-1016-056F-CEA2FA8E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8F1C8-31BD-801D-0545-5109B118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21" y="1325322"/>
            <a:ext cx="10738185" cy="44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338A7-E220-F808-5EA2-058F0838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1CAAD-616C-B1EF-BA61-6FE5F4BE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288886-0999-8DBD-1014-4D524B765971}"/>
              </a:ext>
            </a:extLst>
          </p:cNvPr>
          <p:cNvSpPr txBox="1"/>
          <p:nvPr/>
        </p:nvSpPr>
        <p:spPr>
          <a:xfrm>
            <a:off x="362339" y="1927619"/>
            <a:ext cx="114673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FECC02"/>
                </a:solidFill>
              </a:rPr>
              <a:t>01</a:t>
            </a:r>
          </a:p>
          <a:p>
            <a:r>
              <a:rPr lang="de-DE" sz="8000">
                <a:solidFill>
                  <a:srgbClr val="828181"/>
                </a:solidFill>
              </a:rPr>
              <a:t>Unser Projekt mit </a:t>
            </a:r>
          </a:p>
          <a:p>
            <a:r>
              <a:rPr lang="de-DE" sz="8000">
                <a:solidFill>
                  <a:srgbClr val="828181"/>
                </a:solidFill>
              </a:rPr>
              <a:t>KIPU Quantum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36C7AA-E3BB-77DB-E248-2A59529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9229C3-C1C5-EB76-2DCF-066FB5E5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700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F160-103F-576D-39F1-072F1F86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470D-7AA6-355C-5E8B-61FD0AB5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Context Protocol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97C9A-F884-D9C9-85B9-5D08147B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C8DFB-EF11-9AC5-46A9-7035EB64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9E446-F717-9828-7349-F890D6F0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00064"/>
            <a:ext cx="10134600" cy="47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235A-6156-A31D-2A5C-D95A3194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Code Workflow Automation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AE6AE-8C50-B090-0682-72A7B80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</a:t>
            </a:r>
            <a:r>
              <a:rPr lang="de-DE" sz="1200" err="1"/>
              <a:t>powered</a:t>
            </a:r>
            <a:r>
              <a:rPr lang="de-DE" sz="1200"/>
              <a:t>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79BFD-B647-8001-D446-ABA8A359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1B15D-1BDB-79D4-9FDD-6FA69DD0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155981"/>
            <a:ext cx="10420350" cy="48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0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F40BB8-F526-FCEB-55A2-0538C45D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AI-powered Quantum Expert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05A237-FA49-2269-E1E8-75E168B1E5C9}"/>
              </a:ext>
            </a:extLst>
          </p:cNvPr>
          <p:cNvSpPr txBox="1"/>
          <p:nvPr/>
        </p:nvSpPr>
        <p:spPr>
          <a:xfrm>
            <a:off x="2373085" y="2644170"/>
            <a:ext cx="7445829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9600">
                <a:solidFill>
                  <a:srgbClr val="FECC02"/>
                </a:solidFill>
              </a:rPr>
              <a:t>Danke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51AF48-457D-FB5C-470B-FB10B2FA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74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7077-74D7-DE4D-632C-E82A3B7F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bgerundetes Rechteck 5">
            <a:extLst>
              <a:ext uri="{FF2B5EF4-FFF2-40B4-BE49-F238E27FC236}">
                <a16:creationId xmlns:a16="http://schemas.microsoft.com/office/drawing/2014/main" id="{F57B6FB7-46A9-7F1F-3873-C3BE7196EABE}"/>
              </a:ext>
            </a:extLst>
          </p:cNvPr>
          <p:cNvSpPr/>
          <p:nvPr/>
        </p:nvSpPr>
        <p:spPr>
          <a:xfrm>
            <a:off x="332053" y="3603544"/>
            <a:ext cx="11497608" cy="2508883"/>
          </a:xfrm>
          <a:prstGeom prst="roundRect">
            <a:avLst>
              <a:gd name="adj" fmla="val 3847"/>
            </a:avLst>
          </a:prstGeom>
          <a:solidFill>
            <a:srgbClr val="67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400" u="none" strike="noStrike" baseline="0" noProof="0">
              <a:solidFill>
                <a:schemeClr val="bg1"/>
              </a:solidFill>
            </a:endParaRPr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0E849C33-2240-0013-682F-AFF280ADB3D8}"/>
              </a:ext>
            </a:extLst>
          </p:cNvPr>
          <p:cNvSpPr/>
          <p:nvPr/>
        </p:nvSpPr>
        <p:spPr>
          <a:xfrm>
            <a:off x="440711" y="3804545"/>
            <a:ext cx="3655901" cy="444105"/>
          </a:xfrm>
          <a:prstGeom prst="homePlate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4CB8BB6A-E337-701E-8CA5-312054EA963C}"/>
              </a:ext>
            </a:extLst>
          </p:cNvPr>
          <p:cNvSpPr/>
          <p:nvPr/>
        </p:nvSpPr>
        <p:spPr>
          <a:xfrm>
            <a:off x="3968167" y="3804545"/>
            <a:ext cx="4591441" cy="444105"/>
          </a:xfrm>
          <a:prstGeom prst="chevr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7FC43324-9344-7B5B-A2DD-4BD23FA4CD80}"/>
              </a:ext>
            </a:extLst>
          </p:cNvPr>
          <p:cNvSpPr/>
          <p:nvPr/>
        </p:nvSpPr>
        <p:spPr>
          <a:xfrm>
            <a:off x="8415198" y="3804545"/>
            <a:ext cx="3296062" cy="444105"/>
          </a:xfrm>
          <a:prstGeom prst="chevr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s Rechteck 5">
            <a:extLst>
              <a:ext uri="{FF2B5EF4-FFF2-40B4-BE49-F238E27FC236}">
                <a16:creationId xmlns:a16="http://schemas.microsoft.com/office/drawing/2014/main" id="{DBB66F3A-B39B-8EDE-04F8-3331C217F38B}"/>
              </a:ext>
            </a:extLst>
          </p:cNvPr>
          <p:cNvSpPr/>
          <p:nvPr/>
        </p:nvSpPr>
        <p:spPr>
          <a:xfrm>
            <a:off x="332053" y="1021994"/>
            <a:ext cx="11497608" cy="2508883"/>
          </a:xfrm>
          <a:prstGeom prst="roundRect">
            <a:avLst>
              <a:gd name="adj" fmla="val 3847"/>
            </a:avLst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400" u="none" strike="noStrike" baseline="0" noProof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8073EB-E066-52F5-F669-134883AF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RECAP: Unser Projekt mit KIPU Quantum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DD0B79-25A6-1C99-93D2-A059E2E1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AI-powered Quantum Expert</a:t>
            </a:r>
          </a:p>
        </p:txBody>
      </p:sp>
      <p:pic>
        <p:nvPicPr>
          <p:cNvPr id="11" name="Grafik 10" descr="Application- and hardware-specific quantum computing | Kipu Quantum GmbH">
            <a:extLst>
              <a:ext uri="{FF2B5EF4-FFF2-40B4-BE49-F238E27FC236}">
                <a16:creationId xmlns:a16="http://schemas.microsoft.com/office/drawing/2014/main" id="{14198086-149B-2F23-88BD-EB3350A4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1" t="905" r="14095" b="11968"/>
          <a:stretch/>
        </p:blipFill>
        <p:spPr bwMode="auto">
          <a:xfrm>
            <a:off x="480740" y="1352118"/>
            <a:ext cx="2793541" cy="184863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5957ADD-7EF9-FEEB-51D5-1E54C6EC8ABD}"/>
              </a:ext>
            </a:extLst>
          </p:cNvPr>
          <p:cNvGrpSpPr>
            <a:grpSpLocks noChangeAspect="1"/>
          </p:cNvGrpSpPr>
          <p:nvPr/>
        </p:nvGrpSpPr>
        <p:grpSpPr>
          <a:xfrm>
            <a:off x="8701779" y="1688601"/>
            <a:ext cx="1512402" cy="1670469"/>
            <a:chOff x="8998047" y="915071"/>
            <a:chExt cx="2538099" cy="2803366"/>
          </a:xfrm>
        </p:grpSpPr>
        <p:pic>
          <p:nvPicPr>
            <p:cNvPr id="18" name="Grafik 17" descr="Ein Bild, das Menschliches Gesicht, Person, Kleidung, Im Haus enthält.&#10;&#10;KI-generierte Inhalte können fehlerhaft sein.">
              <a:extLst>
                <a:ext uri="{FF2B5EF4-FFF2-40B4-BE49-F238E27FC236}">
                  <a16:creationId xmlns:a16="http://schemas.microsoft.com/office/drawing/2014/main" id="{949F73AC-E889-1119-6912-D6936BD6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6239" r="18835"/>
            <a:stretch>
              <a:fillRect/>
            </a:stretch>
          </p:blipFill>
          <p:spPr>
            <a:xfrm>
              <a:off x="9277095" y="915071"/>
              <a:ext cx="1980001" cy="1980000"/>
            </a:xfrm>
            <a:custGeom>
              <a:avLst/>
              <a:gdLst>
                <a:gd name="connsiteX0" fmla="*/ 1243013 w 2486026"/>
                <a:gd name="connsiteY0" fmla="*/ 0 h 2486025"/>
                <a:gd name="connsiteX1" fmla="*/ 2486026 w 2486026"/>
                <a:gd name="connsiteY1" fmla="*/ 1243013 h 2486025"/>
                <a:gd name="connsiteX2" fmla="*/ 1370104 w 2486026"/>
                <a:gd name="connsiteY2" fmla="*/ 2479608 h 2486025"/>
                <a:gd name="connsiteX3" fmla="*/ 1243033 w 2486026"/>
                <a:gd name="connsiteY3" fmla="*/ 2486025 h 2486025"/>
                <a:gd name="connsiteX4" fmla="*/ 1242993 w 2486026"/>
                <a:gd name="connsiteY4" fmla="*/ 2486025 h 2486025"/>
                <a:gd name="connsiteX5" fmla="*/ 1115922 w 2486026"/>
                <a:gd name="connsiteY5" fmla="*/ 2479608 h 2486025"/>
                <a:gd name="connsiteX6" fmla="*/ 0 w 2486026"/>
                <a:gd name="connsiteY6" fmla="*/ 1243013 h 2486025"/>
                <a:gd name="connsiteX7" fmla="*/ 1243013 w 2486026"/>
                <a:gd name="connsiteY7" fmla="*/ 0 h 24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6" h="2486025">
                  <a:moveTo>
                    <a:pt x="1243013" y="0"/>
                  </a:moveTo>
                  <a:cubicBezTo>
                    <a:pt x="1929510" y="0"/>
                    <a:pt x="2486026" y="556516"/>
                    <a:pt x="2486026" y="1243013"/>
                  </a:cubicBezTo>
                  <a:cubicBezTo>
                    <a:pt x="2486026" y="1886604"/>
                    <a:pt x="1996901" y="2415954"/>
                    <a:pt x="1370104" y="2479608"/>
                  </a:cubicBezTo>
                  <a:lnTo>
                    <a:pt x="1243033" y="2486025"/>
                  </a:lnTo>
                  <a:lnTo>
                    <a:pt x="1242993" y="2486025"/>
                  </a:lnTo>
                  <a:lnTo>
                    <a:pt x="1115922" y="2479608"/>
                  </a:lnTo>
                  <a:cubicBezTo>
                    <a:pt x="489125" y="2415954"/>
                    <a:pt x="0" y="1886604"/>
                    <a:pt x="0" y="1243013"/>
                  </a:cubicBezTo>
                  <a:cubicBezTo>
                    <a:pt x="0" y="556516"/>
                    <a:pt x="556516" y="0"/>
                    <a:pt x="1243013" y="0"/>
                  </a:cubicBezTo>
                  <a:close/>
                </a:path>
              </a:pathLst>
            </a:cu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890D30C7-2053-CA72-7C73-A602DC857C2C}"/>
                </a:ext>
              </a:extLst>
            </p:cNvPr>
            <p:cNvSpPr txBox="1"/>
            <p:nvPr/>
          </p:nvSpPr>
          <p:spPr>
            <a:xfrm>
              <a:off x="8998047" y="2943675"/>
              <a:ext cx="2538099" cy="774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kern="1200">
                  <a:solidFill>
                    <a:srgbClr val="676666"/>
                  </a:solidFill>
                  <a:effectLst/>
                </a:rPr>
                <a:t>Michael Falkenthal</a:t>
              </a:r>
            </a:p>
            <a:p>
              <a:pPr algn="ctr"/>
              <a:r>
                <a:rPr lang="de-DE" sz="1200" kern="1200">
                  <a:solidFill>
                    <a:srgbClr val="676666"/>
                  </a:solidFill>
                  <a:effectLst/>
                </a:rPr>
                <a:t>Head </a:t>
              </a:r>
              <a:r>
                <a:rPr lang="de-DE" sz="1200" kern="1200" err="1">
                  <a:solidFill>
                    <a:srgbClr val="676666"/>
                  </a:solidFill>
                  <a:effectLst/>
                </a:rPr>
                <a:t>of</a:t>
              </a:r>
              <a:r>
                <a:rPr lang="de-DE" sz="1200" kern="1200">
                  <a:solidFill>
                    <a:srgbClr val="676666"/>
                  </a:solidFill>
                  <a:effectLst/>
                </a:rPr>
                <a:t> Plattform 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DC97A82-ACA1-43AD-8B24-7C38C5CFA7DD}"/>
              </a:ext>
            </a:extLst>
          </p:cNvPr>
          <p:cNvGrpSpPr>
            <a:grpSpLocks noChangeAspect="1"/>
          </p:cNvGrpSpPr>
          <p:nvPr/>
        </p:nvGrpSpPr>
        <p:grpSpPr>
          <a:xfrm>
            <a:off x="10214181" y="1667314"/>
            <a:ext cx="1410001" cy="1691756"/>
            <a:chOff x="9073948" y="3626231"/>
            <a:chExt cx="2380966" cy="2856744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274A24-3849-0FB7-6E36-D9A0219A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90" t="7028" r="8399" b="6618"/>
            <a:stretch>
              <a:fillRect/>
            </a:stretch>
          </p:blipFill>
          <p:spPr>
            <a:xfrm>
              <a:off x="9277093" y="3626231"/>
              <a:ext cx="1980000" cy="1980001"/>
            </a:xfrm>
            <a:custGeom>
              <a:avLst/>
              <a:gdLst>
                <a:gd name="connsiteX0" fmla="*/ 1361661 w 2723322"/>
                <a:gd name="connsiteY0" fmla="*/ 0 h 2723322"/>
                <a:gd name="connsiteX1" fmla="*/ 2723322 w 2723322"/>
                <a:gd name="connsiteY1" fmla="*/ 1361661 h 2723322"/>
                <a:gd name="connsiteX2" fmla="*/ 1361661 w 2723322"/>
                <a:gd name="connsiteY2" fmla="*/ 2723322 h 2723322"/>
                <a:gd name="connsiteX3" fmla="*/ 0 w 2723322"/>
                <a:gd name="connsiteY3" fmla="*/ 1361661 h 2723322"/>
                <a:gd name="connsiteX4" fmla="*/ 1361661 w 2723322"/>
                <a:gd name="connsiteY4" fmla="*/ 0 h 272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3322" h="2723322">
                  <a:moveTo>
                    <a:pt x="1361661" y="0"/>
                  </a:moveTo>
                  <a:cubicBezTo>
                    <a:pt x="2113686" y="0"/>
                    <a:pt x="2723322" y="609636"/>
                    <a:pt x="2723322" y="1361661"/>
                  </a:cubicBezTo>
                  <a:cubicBezTo>
                    <a:pt x="2723322" y="2113686"/>
                    <a:pt x="2113686" y="2723322"/>
                    <a:pt x="1361661" y="2723322"/>
                  </a:cubicBezTo>
                  <a:cubicBezTo>
                    <a:pt x="609636" y="2723322"/>
                    <a:pt x="0" y="2113686"/>
                    <a:pt x="0" y="1361661"/>
                  </a:cubicBezTo>
                  <a:cubicBezTo>
                    <a:pt x="0" y="609636"/>
                    <a:pt x="609636" y="0"/>
                    <a:pt x="1361661" y="0"/>
                  </a:cubicBezTo>
                  <a:close/>
                </a:path>
              </a:pathLst>
            </a:cu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5E41DA0-9463-16B4-D434-1EB748E9DF20}"/>
                </a:ext>
              </a:extLst>
            </p:cNvPr>
            <p:cNvSpPr txBox="1"/>
            <p:nvPr/>
          </p:nvSpPr>
          <p:spPr>
            <a:xfrm>
              <a:off x="9073948" y="5703395"/>
              <a:ext cx="2380966" cy="779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kern="1200">
                  <a:solidFill>
                    <a:srgbClr val="676666"/>
                  </a:solidFill>
                  <a:effectLst/>
                </a:rPr>
                <a:t>Christoph Krieger</a:t>
              </a:r>
            </a:p>
            <a:p>
              <a:pPr algn="ctr"/>
              <a:r>
                <a:rPr lang="de-DE" sz="1200" kern="1200">
                  <a:solidFill>
                    <a:srgbClr val="676666"/>
                  </a:solidFill>
                  <a:effectLst/>
                </a:rPr>
                <a:t>Software Engineer</a:t>
              </a: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54A76A-5E8B-EDD6-14C8-3DCFCFE8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93DA09A4-5A47-9125-7EE4-E1029FF4C680}"/>
              </a:ext>
            </a:extLst>
          </p:cNvPr>
          <p:cNvSpPr txBox="1">
            <a:spLocks/>
          </p:cNvSpPr>
          <p:nvPr/>
        </p:nvSpPr>
        <p:spPr>
          <a:xfrm>
            <a:off x="7129412" y="6547519"/>
            <a:ext cx="4114800" cy="191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Quelle: [1]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A12DE-43BE-619C-E767-006F7AB93940}"/>
              </a:ext>
            </a:extLst>
          </p:cNvPr>
          <p:cNvCxnSpPr>
            <a:cxnSpLocks/>
          </p:cNvCxnSpPr>
          <p:nvPr/>
        </p:nvCxnSpPr>
        <p:spPr>
          <a:xfrm>
            <a:off x="8496300" y="1244600"/>
            <a:ext cx="0" cy="211447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733210-ED6B-DB8F-7D64-62243D0275B6}"/>
              </a:ext>
            </a:extLst>
          </p:cNvPr>
          <p:cNvSpPr txBox="1"/>
          <p:nvPr/>
        </p:nvSpPr>
        <p:spPr>
          <a:xfrm>
            <a:off x="3475384" y="1173856"/>
            <a:ext cx="493981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b="1" u="none" strike="noStrike" kern="1200" baseline="0" noProof="0">
                <a:solidFill>
                  <a:srgbClr val="676666"/>
                </a:solidFill>
                <a:latin typeface="+mn-lt"/>
                <a:ea typeface="+mn-ea"/>
                <a:cs typeface="+mn-cs"/>
              </a:rPr>
              <a:t>Mission:</a:t>
            </a:r>
          </a:p>
          <a:p>
            <a:pPr marL="0" marR="0" lvl="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none" strike="noStrike" kern="1200" baseline="0" noProof="0">
                <a:solidFill>
                  <a:srgbClr val="676666"/>
                </a:solidFill>
                <a:latin typeface="+mn-lt"/>
                <a:ea typeface="+mn-ea"/>
                <a:cs typeface="+mn-cs"/>
              </a:rPr>
              <a:t>KIPU Quantum entwickelt Quantencomputing-Lösungen, die reale Geschäftsprobleme lösen. Der Fokus liegt auf spezifischen Quantenalgorithmen, die bereits heute in Optimierung, KI und Simulation einen „Quantum Advantage“ bieten.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CB450-12B2-AF65-A0A7-AD37C9670B66}"/>
              </a:ext>
            </a:extLst>
          </p:cNvPr>
          <p:cNvSpPr txBox="1"/>
          <p:nvPr/>
        </p:nvSpPr>
        <p:spPr>
          <a:xfrm>
            <a:off x="8640712" y="1137023"/>
            <a:ext cx="289088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sz="1800" b="1" u="none" strike="noStrike" kern="1200" baseline="0" noProof="0">
                <a:solidFill>
                  <a:srgbClr val="676666"/>
                </a:solidFill>
              </a:rPr>
              <a:t>Unsere Ansprechpartner:</a:t>
            </a:r>
          </a:p>
        </p:txBody>
      </p:sp>
      <p:sp>
        <p:nvSpPr>
          <p:cNvPr id="20" name="Textfeld 5">
            <a:extLst>
              <a:ext uri="{FF2B5EF4-FFF2-40B4-BE49-F238E27FC236}">
                <a16:creationId xmlns:a16="http://schemas.microsoft.com/office/drawing/2014/main" id="{495B24EA-8A07-B32F-CE88-558DDD99D120}"/>
              </a:ext>
            </a:extLst>
          </p:cNvPr>
          <p:cNvSpPr txBox="1"/>
          <p:nvPr/>
        </p:nvSpPr>
        <p:spPr>
          <a:xfrm>
            <a:off x="8640401" y="4449651"/>
            <a:ext cx="31856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rgbClr val="676666"/>
                </a:solidFill>
              </a:defRPr>
            </a:lvl1pPr>
          </a:lstStyle>
          <a:p>
            <a:r>
              <a:rPr lang="de-DE" sz="1600" b="0">
                <a:solidFill>
                  <a:schemeClr val="bg1"/>
                </a:solidFill>
              </a:rPr>
              <a:t>Chatbot mit RAG-Ansatz</a:t>
            </a:r>
          </a:p>
          <a:p>
            <a:r>
              <a:rPr lang="de-DE" sz="1600" b="0">
                <a:solidFill>
                  <a:schemeClr val="bg1"/>
                </a:solidFill>
              </a:rPr>
              <a:t>Liefert smarte, kontextbezogene Antworten</a:t>
            </a:r>
          </a:p>
          <a:p>
            <a:r>
              <a:rPr lang="de-DE" sz="1600" b="0">
                <a:solidFill>
                  <a:schemeClr val="bg1"/>
                </a:solidFill>
              </a:rPr>
              <a:t>Nutzt </a:t>
            </a:r>
            <a:r>
              <a:rPr lang="de-DE" sz="1600" b="0" err="1">
                <a:solidFill>
                  <a:schemeClr val="bg1"/>
                </a:solidFill>
              </a:rPr>
              <a:t>PlanQK</a:t>
            </a:r>
            <a:r>
              <a:rPr lang="de-DE" sz="1600" b="0">
                <a:solidFill>
                  <a:schemeClr val="bg1"/>
                </a:solidFill>
              </a:rPr>
              <a:t>-Wissensartefakte in Echtzeit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34CB9-54F2-C470-D620-C8F09567770D}"/>
              </a:ext>
            </a:extLst>
          </p:cNvPr>
          <p:cNvSpPr txBox="1"/>
          <p:nvPr/>
        </p:nvSpPr>
        <p:spPr>
          <a:xfrm>
            <a:off x="4248927" y="4449651"/>
            <a:ext cx="41494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rgbClr val="676666"/>
                </a:solidFill>
              </a:defRPr>
            </a:lvl1pPr>
          </a:lstStyle>
          <a:p>
            <a:r>
              <a:rPr lang="de-DE" b="0">
                <a:solidFill>
                  <a:schemeClr val="bg1"/>
                </a:solidFill>
              </a:rPr>
              <a:t>Herausforderung: Marktplatz erfolgreich zu den Anwendern bringen</a:t>
            </a:r>
          </a:p>
          <a:p>
            <a:r>
              <a:rPr lang="de-DE" b="0">
                <a:solidFill>
                  <a:schemeClr val="bg1"/>
                </a:solidFill>
              </a:rPr>
              <a:t>Ziel: Nutzer befähigen, Algorithmen &amp; Services eigenständig einzusetzen</a:t>
            </a:r>
          </a:p>
          <a:p>
            <a:r>
              <a:rPr lang="de-DE" b="0">
                <a:solidFill>
                  <a:schemeClr val="bg1"/>
                </a:solidFill>
              </a:rPr>
              <a:t>Bedarf an intelligenten, kontextsensitiven Antworten in Echtzeit</a:t>
            </a:r>
          </a:p>
          <a:p>
            <a:endParaRPr lang="de-DE" b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7B31CE-FB16-4B22-F929-DA230B9811A5}"/>
              </a:ext>
            </a:extLst>
          </p:cNvPr>
          <p:cNvSpPr txBox="1"/>
          <p:nvPr/>
        </p:nvSpPr>
        <p:spPr>
          <a:xfrm>
            <a:off x="480740" y="4449651"/>
            <a:ext cx="3615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 b="1">
                <a:solidFill>
                  <a:srgbClr val="676666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err="1">
                <a:solidFill>
                  <a:schemeClr val="bg1"/>
                </a:solidFill>
              </a:rPr>
              <a:t>PlanQK</a:t>
            </a:r>
            <a:r>
              <a:rPr lang="de-DE" sz="1600" b="0">
                <a:solidFill>
                  <a:schemeClr val="bg1"/>
                </a:solidFill>
              </a:rPr>
              <a:t> Plattform: Cloud-basiert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>
                <a:solidFill>
                  <a:schemeClr val="bg1"/>
                </a:solidFill>
              </a:rPr>
              <a:t>Kombiniert modernste Quantenalgorithmen &amp; Infrastruktur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>
                <a:solidFill>
                  <a:schemeClr val="bg1"/>
                </a:solidFill>
              </a:rPr>
              <a:t>Einfache Implementierung für Unternehmen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784BF9-7866-6692-D08A-88009B252413}"/>
              </a:ext>
            </a:extLst>
          </p:cNvPr>
          <p:cNvSpPr txBox="1"/>
          <p:nvPr/>
        </p:nvSpPr>
        <p:spPr>
          <a:xfrm>
            <a:off x="480740" y="3809901"/>
            <a:ext cx="289088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b="1" u="sng">
                <a:solidFill>
                  <a:srgbClr val="676666"/>
                </a:solidFill>
              </a:rPr>
              <a:t>Ausgangsituation:</a:t>
            </a:r>
            <a:endParaRPr lang="de-DE" sz="1800" b="1" u="sng" strike="noStrike" kern="1200" baseline="0" noProof="0">
              <a:solidFill>
                <a:srgbClr val="67666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92283A-E4EE-E062-08B7-27FD0F4AF9E9}"/>
              </a:ext>
            </a:extLst>
          </p:cNvPr>
          <p:cNvSpPr txBox="1"/>
          <p:nvPr/>
        </p:nvSpPr>
        <p:spPr>
          <a:xfrm>
            <a:off x="4269615" y="3809901"/>
            <a:ext cx="289088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sz="1800" b="1" u="sng" strike="noStrike" kern="1200" baseline="0" noProof="0">
                <a:solidFill>
                  <a:srgbClr val="676666"/>
                </a:solidFill>
              </a:rPr>
              <a:t>Projektziel: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1660FB-7371-2B27-8C56-FBBCF9B44851}"/>
              </a:ext>
            </a:extLst>
          </p:cNvPr>
          <p:cNvSpPr txBox="1"/>
          <p:nvPr/>
        </p:nvSpPr>
        <p:spPr>
          <a:xfrm>
            <a:off x="8664064" y="3809901"/>
            <a:ext cx="289088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sz="1800" b="1" u="sng" strike="noStrike" kern="1200" baseline="0" noProof="0">
                <a:solidFill>
                  <a:srgbClr val="676666"/>
                </a:solidFill>
              </a:rPr>
              <a:t>Output: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B17D7C-C64A-3E9C-0AC7-199239F9FE03}"/>
              </a:ext>
            </a:extLst>
          </p:cNvPr>
          <p:cNvCxnSpPr>
            <a:cxnSpLocks/>
          </p:cNvCxnSpPr>
          <p:nvPr/>
        </p:nvCxnSpPr>
        <p:spPr>
          <a:xfrm>
            <a:off x="4058512" y="4449651"/>
            <a:ext cx="0" cy="156855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5211E2-7B37-C15C-CF06-EFDE2D61AA7D}"/>
              </a:ext>
            </a:extLst>
          </p:cNvPr>
          <p:cNvCxnSpPr>
            <a:cxnSpLocks/>
          </p:cNvCxnSpPr>
          <p:nvPr/>
        </p:nvCxnSpPr>
        <p:spPr>
          <a:xfrm>
            <a:off x="8496300" y="4449651"/>
            <a:ext cx="0" cy="156855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5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6BD5BC-8CFD-854F-119D-23F6BB4D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CAC3B-9295-B1F0-1528-1C4BD0AD9BD5}"/>
              </a:ext>
            </a:extLst>
          </p:cNvPr>
          <p:cNvSpPr txBox="1"/>
          <p:nvPr/>
        </p:nvSpPr>
        <p:spPr>
          <a:xfrm>
            <a:off x="362339" y="1927619"/>
            <a:ext cx="114673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FECC02"/>
                </a:solidFill>
              </a:rPr>
              <a:t>02</a:t>
            </a:r>
          </a:p>
          <a:p>
            <a:r>
              <a:rPr lang="de-DE" sz="8000">
                <a:solidFill>
                  <a:srgbClr val="828181"/>
                </a:solidFill>
              </a:rPr>
              <a:t>Erarbeitete Inhalte</a:t>
            </a:r>
            <a:endParaRPr lang="de-DE" sz="8000">
              <a:solidFill>
                <a:srgbClr val="FECC02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06B50C-B7B1-B513-7B9B-DC2994AB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FF79FE-8F63-B641-5DF4-1DE8F119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5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4833-8451-474E-80A6-26D91DC3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über die erarbeiteten Inhalte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9D08D-3598-5176-2DA5-8B437CA2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DBEC-CD8E-0AF1-1F46-9F76B70A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6271A56-EB90-64EA-052A-96FEC08AE18F}"/>
              </a:ext>
            </a:extLst>
          </p:cNvPr>
          <p:cNvSpPr/>
          <p:nvPr/>
        </p:nvSpPr>
        <p:spPr>
          <a:xfrm rot="16200000">
            <a:off x="2512548" y="1784401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559DCAF-B49A-AED9-96D7-54E2880981EF}"/>
              </a:ext>
            </a:extLst>
          </p:cNvPr>
          <p:cNvSpPr/>
          <p:nvPr/>
        </p:nvSpPr>
        <p:spPr>
          <a:xfrm rot="16200000">
            <a:off x="3826651" y="1790281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3EA54DD-BF49-E0E4-0DAF-60CB39D384C4}"/>
              </a:ext>
            </a:extLst>
          </p:cNvPr>
          <p:cNvSpPr/>
          <p:nvPr/>
        </p:nvSpPr>
        <p:spPr>
          <a:xfrm rot="16200000">
            <a:off x="4480763" y="2978086"/>
            <a:ext cx="1488152" cy="1282890"/>
          </a:xfrm>
          <a:prstGeom prst="hexagon">
            <a:avLst/>
          </a:prstGeom>
          <a:solidFill>
            <a:srgbClr val="8281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4698861-9A4C-64CB-0226-A79986CE180E}"/>
              </a:ext>
            </a:extLst>
          </p:cNvPr>
          <p:cNvSpPr/>
          <p:nvPr/>
        </p:nvSpPr>
        <p:spPr>
          <a:xfrm rot="16200000">
            <a:off x="5134875" y="4171771"/>
            <a:ext cx="1488152" cy="1282890"/>
          </a:xfrm>
          <a:prstGeom prst="hexagon">
            <a:avLst/>
          </a:prstGeom>
          <a:solidFill>
            <a:srgbClr val="82818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06EC30B-2FEC-0ED4-D759-55EE372499D2}"/>
              </a:ext>
            </a:extLst>
          </p:cNvPr>
          <p:cNvSpPr/>
          <p:nvPr/>
        </p:nvSpPr>
        <p:spPr>
          <a:xfrm rot="16200000">
            <a:off x="5794866" y="2983966"/>
            <a:ext cx="1488152" cy="1282890"/>
          </a:xfrm>
          <a:prstGeom prst="hexagon">
            <a:avLst/>
          </a:prstGeom>
          <a:solidFill>
            <a:srgbClr val="8281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5E49C5B-FB04-CFC5-01B3-D3C0B75B0DDC}"/>
              </a:ext>
            </a:extLst>
          </p:cNvPr>
          <p:cNvSpPr/>
          <p:nvPr/>
        </p:nvSpPr>
        <p:spPr>
          <a:xfrm rot="16200000">
            <a:off x="5150481" y="1784401"/>
            <a:ext cx="1488152" cy="1282890"/>
          </a:xfrm>
          <a:prstGeom prst="hexagon">
            <a:avLst/>
          </a:prstGeom>
          <a:solidFill>
            <a:srgbClr val="82818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41C8AAB-E241-ACF7-3B1E-6644B0DD9DF7}"/>
              </a:ext>
            </a:extLst>
          </p:cNvPr>
          <p:cNvSpPr/>
          <p:nvPr/>
        </p:nvSpPr>
        <p:spPr>
          <a:xfrm rot="16200000">
            <a:off x="6454856" y="1790281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682407B-6D2C-ACC8-A2F0-5024382D8771}"/>
              </a:ext>
            </a:extLst>
          </p:cNvPr>
          <p:cNvSpPr/>
          <p:nvPr/>
        </p:nvSpPr>
        <p:spPr>
          <a:xfrm rot="16200000">
            <a:off x="7768959" y="1796161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D47F525-B8FD-801E-E69C-686BC721D5A4}"/>
              </a:ext>
            </a:extLst>
          </p:cNvPr>
          <p:cNvSpPr/>
          <p:nvPr/>
        </p:nvSpPr>
        <p:spPr>
          <a:xfrm rot="16200000">
            <a:off x="6454856" y="4183530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1E9E635-0AF8-0A90-24FF-A234FB6DAB80}"/>
              </a:ext>
            </a:extLst>
          </p:cNvPr>
          <p:cNvSpPr/>
          <p:nvPr/>
        </p:nvSpPr>
        <p:spPr>
          <a:xfrm rot="16200000">
            <a:off x="7768959" y="4189410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1DA557CB-FE86-F566-02CB-11E0E3A6CDF3}"/>
              </a:ext>
            </a:extLst>
          </p:cNvPr>
          <p:cNvSpPr/>
          <p:nvPr/>
        </p:nvSpPr>
        <p:spPr>
          <a:xfrm rot="16200000">
            <a:off x="8423070" y="2989845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89B3DC8-3277-C0D0-7C00-574A03AE7026}"/>
              </a:ext>
            </a:extLst>
          </p:cNvPr>
          <p:cNvSpPr/>
          <p:nvPr/>
        </p:nvSpPr>
        <p:spPr>
          <a:xfrm rot="16200000">
            <a:off x="2509607" y="4163088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17637DE5-6419-DC3A-B55F-00F9C88A2339}"/>
              </a:ext>
            </a:extLst>
          </p:cNvPr>
          <p:cNvSpPr/>
          <p:nvPr/>
        </p:nvSpPr>
        <p:spPr>
          <a:xfrm rot="16200000">
            <a:off x="3823710" y="4168968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CAA080E-99F2-18C1-2144-9F9954D3568F}"/>
              </a:ext>
            </a:extLst>
          </p:cNvPr>
          <p:cNvSpPr/>
          <p:nvPr/>
        </p:nvSpPr>
        <p:spPr>
          <a:xfrm rot="16200000">
            <a:off x="1847692" y="2973745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Picture 2" descr="Chatbot - Free technology icons">
            <a:extLst>
              <a:ext uri="{FF2B5EF4-FFF2-40B4-BE49-F238E27FC236}">
                <a16:creationId xmlns:a16="http://schemas.microsoft.com/office/drawing/2014/main" id="{60C1C8AD-8503-EECC-2CC1-6BD7D254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5898" l="9961" r="89844">
                        <a14:foregroundMark x1="52734" y1="95898" x2="52734" y2="95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89" y="2961251"/>
            <a:ext cx="1193017" cy="11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aluation - Free commerce and shopping icons">
            <a:extLst>
              <a:ext uri="{FF2B5EF4-FFF2-40B4-BE49-F238E27FC236}">
                <a16:creationId xmlns:a16="http://schemas.microsoft.com/office/drawing/2014/main" id="{1912379D-AB16-A469-A18D-8FAAD3DE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17" y="3086579"/>
            <a:ext cx="994319" cy="9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feld 24">
            <a:extLst>
              <a:ext uri="{FF2B5EF4-FFF2-40B4-BE49-F238E27FC236}">
                <a16:creationId xmlns:a16="http://schemas.microsoft.com/office/drawing/2014/main" id="{0728F887-A45F-04F3-A641-79DC38A49DA5}"/>
              </a:ext>
            </a:extLst>
          </p:cNvPr>
          <p:cNvSpPr txBox="1"/>
          <p:nvPr/>
        </p:nvSpPr>
        <p:spPr>
          <a:xfrm>
            <a:off x="2628656" y="2227389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rgbClr val="676666"/>
                </a:solidFill>
                <a:effectLst/>
              </a:rPr>
              <a:t>Feedback Test User</a:t>
            </a:r>
          </a:p>
        </p:txBody>
      </p:sp>
      <p:sp>
        <p:nvSpPr>
          <p:cNvPr id="37" name="Textfeld 24">
            <a:extLst>
              <a:ext uri="{FF2B5EF4-FFF2-40B4-BE49-F238E27FC236}">
                <a16:creationId xmlns:a16="http://schemas.microsoft.com/office/drawing/2014/main" id="{B7FBA429-5B0F-9F2C-9B72-CBABAE7FC8A9}"/>
              </a:ext>
            </a:extLst>
          </p:cNvPr>
          <p:cNvSpPr txBox="1"/>
          <p:nvPr/>
        </p:nvSpPr>
        <p:spPr>
          <a:xfrm>
            <a:off x="1961155" y="344915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rgbClr val="676666"/>
                </a:solidFill>
                <a:effectLst/>
              </a:rPr>
              <a:t>Evaluierung des RAG-Systems</a:t>
            </a:r>
          </a:p>
        </p:txBody>
      </p:sp>
      <p:sp>
        <p:nvSpPr>
          <p:cNvPr id="38" name="Textfeld 24">
            <a:extLst>
              <a:ext uri="{FF2B5EF4-FFF2-40B4-BE49-F238E27FC236}">
                <a16:creationId xmlns:a16="http://schemas.microsoft.com/office/drawing/2014/main" id="{3B0F904D-C9F0-0716-A238-EDF97729A1CB}"/>
              </a:ext>
            </a:extLst>
          </p:cNvPr>
          <p:cNvSpPr txBox="1"/>
          <p:nvPr/>
        </p:nvSpPr>
        <p:spPr>
          <a:xfrm>
            <a:off x="2623070" y="445979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Ausarbeitung und Modellierung von zwei </a:t>
            </a:r>
            <a:r>
              <a:rPr lang="de-DE" sz="1200" b="1" err="1">
                <a:solidFill>
                  <a:srgbClr val="676666"/>
                </a:solidFill>
              </a:rPr>
              <a:t>Personaprofilen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39" name="Textfeld 24">
            <a:extLst>
              <a:ext uri="{FF2B5EF4-FFF2-40B4-BE49-F238E27FC236}">
                <a16:creationId xmlns:a16="http://schemas.microsoft.com/office/drawing/2014/main" id="{C7DD5E13-A3F5-FCF1-9997-CE1D860245CA}"/>
              </a:ext>
            </a:extLst>
          </p:cNvPr>
          <p:cNvSpPr txBox="1"/>
          <p:nvPr/>
        </p:nvSpPr>
        <p:spPr>
          <a:xfrm>
            <a:off x="3953422" y="4496169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Ergebnis Organisation in GitHub </a:t>
            </a:r>
            <a:r>
              <a:rPr lang="de-DE" sz="1200" b="1" err="1">
                <a:solidFill>
                  <a:srgbClr val="676666"/>
                </a:solidFill>
              </a:rPr>
              <a:t>Repositories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0" name="Textfeld 24">
            <a:extLst>
              <a:ext uri="{FF2B5EF4-FFF2-40B4-BE49-F238E27FC236}">
                <a16:creationId xmlns:a16="http://schemas.microsoft.com/office/drawing/2014/main" id="{4B82B310-2526-1318-CDFA-451146AA9267}"/>
              </a:ext>
            </a:extLst>
          </p:cNvPr>
          <p:cNvSpPr txBox="1"/>
          <p:nvPr/>
        </p:nvSpPr>
        <p:spPr>
          <a:xfrm>
            <a:off x="4588923" y="339691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Optimierter Systemprompt</a:t>
            </a:r>
          </a:p>
        </p:txBody>
      </p:sp>
      <p:sp>
        <p:nvSpPr>
          <p:cNvPr id="41" name="Textfeld 24">
            <a:extLst>
              <a:ext uri="{FF2B5EF4-FFF2-40B4-BE49-F238E27FC236}">
                <a16:creationId xmlns:a16="http://schemas.microsoft.com/office/drawing/2014/main" id="{6F28CE92-2E65-A024-D984-1C274F482472}"/>
              </a:ext>
            </a:extLst>
          </p:cNvPr>
          <p:cNvSpPr txBox="1"/>
          <p:nvPr/>
        </p:nvSpPr>
        <p:spPr>
          <a:xfrm>
            <a:off x="3958311" y="208024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Teilautomatisier-</a:t>
            </a:r>
            <a:r>
              <a:rPr lang="de-DE" sz="1200" b="1" err="1">
                <a:solidFill>
                  <a:srgbClr val="676666"/>
                </a:solidFill>
              </a:rPr>
              <a:t>ung</a:t>
            </a:r>
            <a:r>
              <a:rPr lang="de-DE" sz="1200" b="1">
                <a:solidFill>
                  <a:srgbClr val="676666"/>
                </a:solidFill>
              </a:rPr>
              <a:t> der Evaluierungs-methodik</a:t>
            </a:r>
          </a:p>
        </p:txBody>
      </p:sp>
      <p:sp>
        <p:nvSpPr>
          <p:cNvPr id="42" name="Textfeld 24">
            <a:extLst>
              <a:ext uri="{FF2B5EF4-FFF2-40B4-BE49-F238E27FC236}">
                <a16:creationId xmlns:a16="http://schemas.microsoft.com/office/drawing/2014/main" id="{69B31189-5147-B0B2-D5D8-DCB01BCC263C}"/>
              </a:ext>
            </a:extLst>
          </p:cNvPr>
          <p:cNvSpPr txBox="1"/>
          <p:nvPr/>
        </p:nvSpPr>
        <p:spPr>
          <a:xfrm>
            <a:off x="5259171" y="222888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chemeClr val="bg1"/>
                </a:solidFill>
                <a:effectLst/>
              </a:rPr>
              <a:t>Einarbeitung in die RAG-Thematik</a:t>
            </a:r>
          </a:p>
        </p:txBody>
      </p:sp>
      <p:sp>
        <p:nvSpPr>
          <p:cNvPr id="43" name="Textfeld 24">
            <a:extLst>
              <a:ext uri="{FF2B5EF4-FFF2-40B4-BE49-F238E27FC236}">
                <a16:creationId xmlns:a16="http://schemas.microsoft.com/office/drawing/2014/main" id="{A77F6037-7130-B66A-F643-5328E29E68DA}"/>
              </a:ext>
            </a:extLst>
          </p:cNvPr>
          <p:cNvSpPr txBox="1"/>
          <p:nvPr/>
        </p:nvSpPr>
        <p:spPr>
          <a:xfrm>
            <a:off x="5889782" y="3404926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chemeClr val="bg1"/>
                </a:solidFill>
                <a:effectLst/>
              </a:rPr>
              <a:t>Funktionierender Chatbot mit RAG-Ansatz</a:t>
            </a:r>
          </a:p>
        </p:txBody>
      </p:sp>
      <p:sp>
        <p:nvSpPr>
          <p:cNvPr id="44" name="Textfeld 24">
            <a:extLst>
              <a:ext uri="{FF2B5EF4-FFF2-40B4-BE49-F238E27FC236}">
                <a16:creationId xmlns:a16="http://schemas.microsoft.com/office/drawing/2014/main" id="{5D4C1663-90C8-06E2-3193-6095A029D73E}"/>
              </a:ext>
            </a:extLst>
          </p:cNvPr>
          <p:cNvSpPr txBox="1"/>
          <p:nvPr/>
        </p:nvSpPr>
        <p:spPr>
          <a:xfrm>
            <a:off x="6558744" y="232620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Tracing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5" name="Textfeld 24">
            <a:extLst>
              <a:ext uri="{FF2B5EF4-FFF2-40B4-BE49-F238E27FC236}">
                <a16:creationId xmlns:a16="http://schemas.microsoft.com/office/drawing/2014/main" id="{FDB6899C-F5BB-7683-9469-AB82910849FA}"/>
              </a:ext>
            </a:extLst>
          </p:cNvPr>
          <p:cNvSpPr txBox="1"/>
          <p:nvPr/>
        </p:nvSpPr>
        <p:spPr>
          <a:xfrm>
            <a:off x="7882421" y="2263982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Skalierung über Azure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6" name="Textfeld 24">
            <a:extLst>
              <a:ext uri="{FF2B5EF4-FFF2-40B4-BE49-F238E27FC236}">
                <a16:creationId xmlns:a16="http://schemas.microsoft.com/office/drawing/2014/main" id="{91D8A07C-18A9-B02D-32FE-F3AF66EDEFE4}"/>
              </a:ext>
            </a:extLst>
          </p:cNvPr>
          <p:cNvSpPr txBox="1"/>
          <p:nvPr/>
        </p:nvSpPr>
        <p:spPr>
          <a:xfrm>
            <a:off x="8525701" y="3507518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Spezifische Quellenangaben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7" name="Textfeld 24">
            <a:extLst>
              <a:ext uri="{FF2B5EF4-FFF2-40B4-BE49-F238E27FC236}">
                <a16:creationId xmlns:a16="http://schemas.microsoft.com/office/drawing/2014/main" id="{102F1508-A5DB-FC79-FA91-D4B0E16C09EF}"/>
              </a:ext>
            </a:extLst>
          </p:cNvPr>
          <p:cNvSpPr txBox="1"/>
          <p:nvPr/>
        </p:nvSpPr>
        <p:spPr>
          <a:xfrm>
            <a:off x="7882422" y="4709683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Fields Mapping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8" name="Textfeld 24">
            <a:extLst>
              <a:ext uri="{FF2B5EF4-FFF2-40B4-BE49-F238E27FC236}">
                <a16:creationId xmlns:a16="http://schemas.microsoft.com/office/drawing/2014/main" id="{B60A8D53-F78D-E1DF-785E-837725030205}"/>
              </a:ext>
            </a:extLst>
          </p:cNvPr>
          <p:cNvSpPr txBox="1"/>
          <p:nvPr/>
        </p:nvSpPr>
        <p:spPr>
          <a:xfrm>
            <a:off x="6573272" y="4709683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UI mittels </a:t>
            </a:r>
            <a:r>
              <a:rPr lang="de-DE" sz="1200" b="1" err="1">
                <a:solidFill>
                  <a:srgbClr val="676666"/>
                </a:solidFill>
              </a:rPr>
              <a:t>Gradio</a:t>
            </a:r>
            <a:r>
              <a:rPr lang="de-DE" sz="1200" b="1">
                <a:solidFill>
                  <a:srgbClr val="676666"/>
                </a:solidFill>
              </a:rPr>
              <a:t> 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9" name="Textfeld 24">
            <a:extLst>
              <a:ext uri="{FF2B5EF4-FFF2-40B4-BE49-F238E27FC236}">
                <a16:creationId xmlns:a16="http://schemas.microsoft.com/office/drawing/2014/main" id="{E732E4B7-CCD2-13F7-FF3A-65DFA1BEB473}"/>
              </a:ext>
            </a:extLst>
          </p:cNvPr>
          <p:cNvSpPr txBox="1"/>
          <p:nvPr/>
        </p:nvSpPr>
        <p:spPr>
          <a:xfrm>
            <a:off x="5243385" y="4540060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Schnelle Umsetzung eines RAG-Systems</a:t>
            </a:r>
          </a:p>
        </p:txBody>
      </p:sp>
    </p:spTree>
    <p:extLst>
      <p:ext uri="{BB962C8B-B14F-4D97-AF65-F5344CB8AC3E}">
        <p14:creationId xmlns:p14="http://schemas.microsoft.com/office/powerpoint/2010/main" val="300579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397E4-A935-1CCF-DAC4-9777019D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03C0-5DCB-1CC2-962D-45D3437A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über die erarbeiteten Inhalte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9DBC01-6866-89ED-47BE-CE56147D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A82CA-1782-3180-E5CB-28274630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9CAE1D1-0EA3-EC0A-F5AC-68B09559FD35}"/>
              </a:ext>
            </a:extLst>
          </p:cNvPr>
          <p:cNvSpPr/>
          <p:nvPr/>
        </p:nvSpPr>
        <p:spPr>
          <a:xfrm rot="16200000">
            <a:off x="2512548" y="1784401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6469827-DB9A-50D8-2A3B-C658C2709F56}"/>
              </a:ext>
            </a:extLst>
          </p:cNvPr>
          <p:cNvSpPr/>
          <p:nvPr/>
        </p:nvSpPr>
        <p:spPr>
          <a:xfrm rot="16200000">
            <a:off x="3826651" y="1790281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C8E2706-D166-F732-167D-EB67087AB871}"/>
              </a:ext>
            </a:extLst>
          </p:cNvPr>
          <p:cNvSpPr/>
          <p:nvPr/>
        </p:nvSpPr>
        <p:spPr>
          <a:xfrm rot="16200000">
            <a:off x="4480763" y="2978086"/>
            <a:ext cx="1488152" cy="1282890"/>
          </a:xfrm>
          <a:prstGeom prst="hexagon">
            <a:avLst/>
          </a:prstGeom>
          <a:solidFill>
            <a:srgbClr val="8281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1CB9FA29-9A6F-2F96-FBE9-2B6C7DF516A6}"/>
              </a:ext>
            </a:extLst>
          </p:cNvPr>
          <p:cNvSpPr/>
          <p:nvPr/>
        </p:nvSpPr>
        <p:spPr>
          <a:xfrm rot="16200000">
            <a:off x="5134875" y="4171771"/>
            <a:ext cx="1488152" cy="1282890"/>
          </a:xfrm>
          <a:prstGeom prst="hexagon">
            <a:avLst/>
          </a:prstGeom>
          <a:solidFill>
            <a:srgbClr val="828181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52D43B2-0CC9-4D51-5E17-01427AAA1574}"/>
              </a:ext>
            </a:extLst>
          </p:cNvPr>
          <p:cNvSpPr/>
          <p:nvPr/>
        </p:nvSpPr>
        <p:spPr>
          <a:xfrm rot="16200000">
            <a:off x="5794866" y="2983966"/>
            <a:ext cx="1488152" cy="1282890"/>
          </a:xfrm>
          <a:prstGeom prst="hexagon">
            <a:avLst/>
          </a:prstGeom>
          <a:solidFill>
            <a:srgbClr val="8281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6412059-6F57-9760-366A-418A9ED98399}"/>
              </a:ext>
            </a:extLst>
          </p:cNvPr>
          <p:cNvSpPr/>
          <p:nvPr/>
        </p:nvSpPr>
        <p:spPr>
          <a:xfrm rot="16200000">
            <a:off x="5150481" y="1784401"/>
            <a:ext cx="1488152" cy="1282890"/>
          </a:xfrm>
          <a:prstGeom prst="hexagon">
            <a:avLst/>
          </a:prstGeom>
          <a:solidFill>
            <a:srgbClr val="828181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6F95961-819B-AC6E-F030-0F787665BFBA}"/>
              </a:ext>
            </a:extLst>
          </p:cNvPr>
          <p:cNvSpPr/>
          <p:nvPr/>
        </p:nvSpPr>
        <p:spPr>
          <a:xfrm rot="16200000">
            <a:off x="6454856" y="1790281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6C6B24D-7905-162F-687C-8EEAF1973E74}"/>
              </a:ext>
            </a:extLst>
          </p:cNvPr>
          <p:cNvSpPr/>
          <p:nvPr/>
        </p:nvSpPr>
        <p:spPr>
          <a:xfrm rot="16200000">
            <a:off x="7768959" y="1796161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A139FA37-961A-F854-30A3-35924C576F29}"/>
              </a:ext>
            </a:extLst>
          </p:cNvPr>
          <p:cNvSpPr/>
          <p:nvPr/>
        </p:nvSpPr>
        <p:spPr>
          <a:xfrm rot="16200000">
            <a:off x="6454856" y="4183530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D0140CF-77DE-4331-F794-F4AA2F70E864}"/>
              </a:ext>
            </a:extLst>
          </p:cNvPr>
          <p:cNvSpPr/>
          <p:nvPr/>
        </p:nvSpPr>
        <p:spPr>
          <a:xfrm rot="16200000">
            <a:off x="7768959" y="4189410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BDBDB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E710DC6-3552-46F9-7141-D08F021C37B9}"/>
              </a:ext>
            </a:extLst>
          </p:cNvPr>
          <p:cNvSpPr/>
          <p:nvPr/>
        </p:nvSpPr>
        <p:spPr>
          <a:xfrm rot="16200000">
            <a:off x="8423070" y="2989845"/>
            <a:ext cx="1488152" cy="1282890"/>
          </a:xfrm>
          <a:prstGeom prst="hexagon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6C9CFE5-54CA-9B26-3773-9C986FCE05F8}"/>
              </a:ext>
            </a:extLst>
          </p:cNvPr>
          <p:cNvSpPr/>
          <p:nvPr/>
        </p:nvSpPr>
        <p:spPr>
          <a:xfrm rot="16200000">
            <a:off x="2509607" y="4163088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2ED4481E-1800-F29A-0AA9-EEA5471DB024}"/>
              </a:ext>
            </a:extLst>
          </p:cNvPr>
          <p:cNvSpPr/>
          <p:nvPr/>
        </p:nvSpPr>
        <p:spPr>
          <a:xfrm rot="16200000">
            <a:off x="3823710" y="4168968"/>
            <a:ext cx="1488152" cy="1282890"/>
          </a:xfrm>
          <a:prstGeom prst="hexagon">
            <a:avLst/>
          </a:prstGeom>
          <a:solidFill>
            <a:srgbClr val="FECC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39F06F2-4A5C-0EC9-A239-4EA1ED66E25F}"/>
              </a:ext>
            </a:extLst>
          </p:cNvPr>
          <p:cNvSpPr/>
          <p:nvPr/>
        </p:nvSpPr>
        <p:spPr>
          <a:xfrm rot="16200000">
            <a:off x="1847692" y="2973745"/>
            <a:ext cx="1488152" cy="1282890"/>
          </a:xfrm>
          <a:prstGeom prst="hexagon">
            <a:avLst/>
          </a:prstGeom>
          <a:solidFill>
            <a:srgbClr val="FE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Picture 2" descr="Chatbot - Free technology icons">
            <a:extLst>
              <a:ext uri="{FF2B5EF4-FFF2-40B4-BE49-F238E27FC236}">
                <a16:creationId xmlns:a16="http://schemas.microsoft.com/office/drawing/2014/main" id="{F745B56A-677B-6C36-1137-6DBE35EE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5898" l="9961" r="89844">
                        <a14:foregroundMark x1="52734" y1="95898" x2="52734" y2="95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89" y="2961251"/>
            <a:ext cx="1193017" cy="11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aluation - Free commerce and shopping icons">
            <a:extLst>
              <a:ext uri="{FF2B5EF4-FFF2-40B4-BE49-F238E27FC236}">
                <a16:creationId xmlns:a16="http://schemas.microsoft.com/office/drawing/2014/main" id="{7F39391B-82C0-FDEF-30A0-33DBD9E7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17" y="3086579"/>
            <a:ext cx="994319" cy="9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feld 24">
            <a:extLst>
              <a:ext uri="{FF2B5EF4-FFF2-40B4-BE49-F238E27FC236}">
                <a16:creationId xmlns:a16="http://schemas.microsoft.com/office/drawing/2014/main" id="{7AAD6A22-8AF6-ABA6-1B6E-23FA916F8C2F}"/>
              </a:ext>
            </a:extLst>
          </p:cNvPr>
          <p:cNvSpPr txBox="1"/>
          <p:nvPr/>
        </p:nvSpPr>
        <p:spPr>
          <a:xfrm>
            <a:off x="1961155" y="344915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rgbClr val="676666"/>
                </a:solidFill>
                <a:effectLst/>
              </a:rPr>
              <a:t>Evaluierung des RAG-Systems</a:t>
            </a:r>
          </a:p>
        </p:txBody>
      </p:sp>
      <p:sp>
        <p:nvSpPr>
          <p:cNvPr id="38" name="Textfeld 24">
            <a:extLst>
              <a:ext uri="{FF2B5EF4-FFF2-40B4-BE49-F238E27FC236}">
                <a16:creationId xmlns:a16="http://schemas.microsoft.com/office/drawing/2014/main" id="{5B8CF3EC-B803-B324-40F7-E3A11007B3B8}"/>
              </a:ext>
            </a:extLst>
          </p:cNvPr>
          <p:cNvSpPr txBox="1"/>
          <p:nvPr/>
        </p:nvSpPr>
        <p:spPr>
          <a:xfrm>
            <a:off x="2623070" y="445979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Ausarbeitung und Modellierung von zwei </a:t>
            </a:r>
            <a:r>
              <a:rPr lang="de-DE" sz="1200" b="1" err="1">
                <a:solidFill>
                  <a:srgbClr val="676666"/>
                </a:solidFill>
              </a:rPr>
              <a:t>Personaprofilen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39" name="Textfeld 24">
            <a:extLst>
              <a:ext uri="{FF2B5EF4-FFF2-40B4-BE49-F238E27FC236}">
                <a16:creationId xmlns:a16="http://schemas.microsoft.com/office/drawing/2014/main" id="{9CAE7237-900B-6342-4E98-EF23432C602B}"/>
              </a:ext>
            </a:extLst>
          </p:cNvPr>
          <p:cNvSpPr txBox="1"/>
          <p:nvPr/>
        </p:nvSpPr>
        <p:spPr>
          <a:xfrm>
            <a:off x="3953422" y="4496169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DBDBDB"/>
                </a:solidFill>
              </a:rPr>
              <a:t>Ergebnis Organisation in GitHub </a:t>
            </a:r>
            <a:r>
              <a:rPr lang="de-DE" sz="1200" b="1" err="1">
                <a:solidFill>
                  <a:srgbClr val="DBDBDB"/>
                </a:solidFill>
              </a:rPr>
              <a:t>Repositories</a:t>
            </a:r>
            <a:endParaRPr lang="de-DE" sz="1200" b="1" kern="1200">
              <a:solidFill>
                <a:srgbClr val="DBDBDB"/>
              </a:solidFill>
              <a:effectLst/>
            </a:endParaRPr>
          </a:p>
        </p:txBody>
      </p:sp>
      <p:sp>
        <p:nvSpPr>
          <p:cNvPr id="40" name="Textfeld 24">
            <a:extLst>
              <a:ext uri="{FF2B5EF4-FFF2-40B4-BE49-F238E27FC236}">
                <a16:creationId xmlns:a16="http://schemas.microsoft.com/office/drawing/2014/main" id="{E791E19F-7F91-EBDB-BDA9-0840EACD006B}"/>
              </a:ext>
            </a:extLst>
          </p:cNvPr>
          <p:cNvSpPr txBox="1"/>
          <p:nvPr/>
        </p:nvSpPr>
        <p:spPr>
          <a:xfrm>
            <a:off x="4588923" y="339691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Optimierter Systemprompt</a:t>
            </a:r>
          </a:p>
        </p:txBody>
      </p:sp>
      <p:sp>
        <p:nvSpPr>
          <p:cNvPr id="41" name="Textfeld 24">
            <a:extLst>
              <a:ext uri="{FF2B5EF4-FFF2-40B4-BE49-F238E27FC236}">
                <a16:creationId xmlns:a16="http://schemas.microsoft.com/office/drawing/2014/main" id="{000B5524-F63C-10EC-BADD-2881FF31D538}"/>
              </a:ext>
            </a:extLst>
          </p:cNvPr>
          <p:cNvSpPr txBox="1"/>
          <p:nvPr/>
        </p:nvSpPr>
        <p:spPr>
          <a:xfrm>
            <a:off x="3958311" y="208024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Teilautomatisier-</a:t>
            </a:r>
            <a:r>
              <a:rPr lang="de-DE" sz="1200" b="1" err="1">
                <a:solidFill>
                  <a:srgbClr val="676666"/>
                </a:solidFill>
              </a:rPr>
              <a:t>ung</a:t>
            </a:r>
            <a:r>
              <a:rPr lang="de-DE" sz="1200" b="1">
                <a:solidFill>
                  <a:srgbClr val="676666"/>
                </a:solidFill>
              </a:rPr>
              <a:t> der Evaluierungs-methodik</a:t>
            </a:r>
          </a:p>
        </p:txBody>
      </p:sp>
      <p:sp>
        <p:nvSpPr>
          <p:cNvPr id="42" name="Textfeld 24">
            <a:extLst>
              <a:ext uri="{FF2B5EF4-FFF2-40B4-BE49-F238E27FC236}">
                <a16:creationId xmlns:a16="http://schemas.microsoft.com/office/drawing/2014/main" id="{8F3C0E85-C527-0BBE-5155-87A253848305}"/>
              </a:ext>
            </a:extLst>
          </p:cNvPr>
          <p:cNvSpPr txBox="1"/>
          <p:nvPr/>
        </p:nvSpPr>
        <p:spPr>
          <a:xfrm>
            <a:off x="5259171" y="2228881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rgbClr val="DBDBDB"/>
                </a:solidFill>
                <a:effectLst/>
              </a:rPr>
              <a:t>Einarbeitung in die RAG-Thematik</a:t>
            </a:r>
          </a:p>
        </p:txBody>
      </p:sp>
      <p:sp>
        <p:nvSpPr>
          <p:cNvPr id="43" name="Textfeld 24">
            <a:extLst>
              <a:ext uri="{FF2B5EF4-FFF2-40B4-BE49-F238E27FC236}">
                <a16:creationId xmlns:a16="http://schemas.microsoft.com/office/drawing/2014/main" id="{3AFDCAA7-9512-918C-C818-A0E932C01AA3}"/>
              </a:ext>
            </a:extLst>
          </p:cNvPr>
          <p:cNvSpPr txBox="1"/>
          <p:nvPr/>
        </p:nvSpPr>
        <p:spPr>
          <a:xfrm>
            <a:off x="5889782" y="3404926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chemeClr val="bg1"/>
                </a:solidFill>
                <a:effectLst/>
              </a:rPr>
              <a:t>Funktionierender Chatbot mit RAG-Ansatz</a:t>
            </a:r>
          </a:p>
        </p:txBody>
      </p:sp>
      <p:sp>
        <p:nvSpPr>
          <p:cNvPr id="44" name="Textfeld 24">
            <a:extLst>
              <a:ext uri="{FF2B5EF4-FFF2-40B4-BE49-F238E27FC236}">
                <a16:creationId xmlns:a16="http://schemas.microsoft.com/office/drawing/2014/main" id="{6244225D-8AD5-D5CC-8EB4-CBE40342AF38}"/>
              </a:ext>
            </a:extLst>
          </p:cNvPr>
          <p:cNvSpPr txBox="1"/>
          <p:nvPr/>
        </p:nvSpPr>
        <p:spPr>
          <a:xfrm>
            <a:off x="6558744" y="2326205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Tracing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5" name="Textfeld 24">
            <a:extLst>
              <a:ext uri="{FF2B5EF4-FFF2-40B4-BE49-F238E27FC236}">
                <a16:creationId xmlns:a16="http://schemas.microsoft.com/office/drawing/2014/main" id="{B7878090-9BD3-609C-8911-592A5BA8B8C9}"/>
              </a:ext>
            </a:extLst>
          </p:cNvPr>
          <p:cNvSpPr txBox="1"/>
          <p:nvPr/>
        </p:nvSpPr>
        <p:spPr>
          <a:xfrm>
            <a:off x="7882421" y="2263982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Skalierung über Azure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6" name="Textfeld 24">
            <a:extLst>
              <a:ext uri="{FF2B5EF4-FFF2-40B4-BE49-F238E27FC236}">
                <a16:creationId xmlns:a16="http://schemas.microsoft.com/office/drawing/2014/main" id="{4F5CFE92-FF18-CAD6-4DE1-2375822DF5F0}"/>
              </a:ext>
            </a:extLst>
          </p:cNvPr>
          <p:cNvSpPr txBox="1"/>
          <p:nvPr/>
        </p:nvSpPr>
        <p:spPr>
          <a:xfrm>
            <a:off x="8525701" y="3507518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Spezifische Quellenangaben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7" name="Textfeld 24">
            <a:extLst>
              <a:ext uri="{FF2B5EF4-FFF2-40B4-BE49-F238E27FC236}">
                <a16:creationId xmlns:a16="http://schemas.microsoft.com/office/drawing/2014/main" id="{83152DC8-13DF-4CE1-5815-85F876C613B8}"/>
              </a:ext>
            </a:extLst>
          </p:cNvPr>
          <p:cNvSpPr txBox="1"/>
          <p:nvPr/>
        </p:nvSpPr>
        <p:spPr>
          <a:xfrm>
            <a:off x="7882422" y="4709683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Fields Mapping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8" name="Textfeld 24">
            <a:extLst>
              <a:ext uri="{FF2B5EF4-FFF2-40B4-BE49-F238E27FC236}">
                <a16:creationId xmlns:a16="http://schemas.microsoft.com/office/drawing/2014/main" id="{F731127A-0109-7B37-DF46-E9605E5106DB}"/>
              </a:ext>
            </a:extLst>
          </p:cNvPr>
          <p:cNvSpPr txBox="1"/>
          <p:nvPr/>
        </p:nvSpPr>
        <p:spPr>
          <a:xfrm>
            <a:off x="6573272" y="4709683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676666"/>
                </a:solidFill>
              </a:rPr>
              <a:t>UI mittels </a:t>
            </a:r>
            <a:r>
              <a:rPr lang="de-DE" sz="1200" b="1" err="1">
                <a:solidFill>
                  <a:srgbClr val="676666"/>
                </a:solidFill>
              </a:rPr>
              <a:t>Gradio</a:t>
            </a:r>
            <a:r>
              <a:rPr lang="de-DE" sz="1200" b="1">
                <a:solidFill>
                  <a:srgbClr val="676666"/>
                </a:solidFill>
              </a:rPr>
              <a:t> </a:t>
            </a:r>
            <a:endParaRPr lang="de-DE" sz="1200" b="1" kern="1200">
              <a:solidFill>
                <a:srgbClr val="676666"/>
              </a:solidFill>
              <a:effectLst/>
            </a:endParaRPr>
          </a:p>
        </p:txBody>
      </p:sp>
      <p:sp>
        <p:nvSpPr>
          <p:cNvPr id="49" name="Textfeld 24">
            <a:extLst>
              <a:ext uri="{FF2B5EF4-FFF2-40B4-BE49-F238E27FC236}">
                <a16:creationId xmlns:a16="http://schemas.microsoft.com/office/drawing/2014/main" id="{B42F1CAD-B0CA-AE94-2935-288523009C47}"/>
              </a:ext>
            </a:extLst>
          </p:cNvPr>
          <p:cNvSpPr txBox="1"/>
          <p:nvPr/>
        </p:nvSpPr>
        <p:spPr>
          <a:xfrm>
            <a:off x="5243385" y="4540060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>
                <a:solidFill>
                  <a:srgbClr val="DBDBDB"/>
                </a:solidFill>
              </a:rPr>
              <a:t>Schnelle Umsetzung eines RAG-Systems</a:t>
            </a:r>
          </a:p>
        </p:txBody>
      </p:sp>
      <p:sp>
        <p:nvSpPr>
          <p:cNvPr id="6" name="Textfeld 24">
            <a:extLst>
              <a:ext uri="{FF2B5EF4-FFF2-40B4-BE49-F238E27FC236}">
                <a16:creationId xmlns:a16="http://schemas.microsoft.com/office/drawing/2014/main" id="{D5D46FF4-6D77-E2AF-594E-DE5D5349EA56}"/>
              </a:ext>
            </a:extLst>
          </p:cNvPr>
          <p:cNvSpPr txBox="1"/>
          <p:nvPr/>
        </p:nvSpPr>
        <p:spPr>
          <a:xfrm>
            <a:off x="2628656" y="2227389"/>
            <a:ext cx="1261225" cy="4174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200" b="1" kern="1200">
                <a:solidFill>
                  <a:srgbClr val="676666"/>
                </a:solidFill>
                <a:effectLst/>
              </a:rPr>
              <a:t>Feedback Test User</a:t>
            </a:r>
          </a:p>
        </p:txBody>
      </p:sp>
    </p:spTree>
    <p:extLst>
      <p:ext uri="{BB962C8B-B14F-4D97-AF65-F5344CB8AC3E}">
        <p14:creationId xmlns:p14="http://schemas.microsoft.com/office/powerpoint/2010/main" val="38407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8C70-C46E-33F9-49F9-DA353C87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16905-4ABB-BFBD-8BDD-D631B384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A683DA3-E799-6C88-9B8E-31CE4F67FFE0}"/>
              </a:ext>
            </a:extLst>
          </p:cNvPr>
          <p:cNvSpPr txBox="1"/>
          <p:nvPr/>
        </p:nvSpPr>
        <p:spPr>
          <a:xfrm>
            <a:off x="362340" y="1927619"/>
            <a:ext cx="99591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>
                <a:solidFill>
                  <a:srgbClr val="FECC02"/>
                </a:solidFill>
              </a:rPr>
              <a:t>03</a:t>
            </a:r>
          </a:p>
          <a:p>
            <a:r>
              <a:rPr lang="de-DE" sz="8000">
                <a:solidFill>
                  <a:srgbClr val="828181"/>
                </a:solidFill>
              </a:rPr>
              <a:t>Technische Umsetzung </a:t>
            </a:r>
            <a:endParaRPr lang="de-DE" sz="8000">
              <a:solidFill>
                <a:srgbClr val="FECC02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8E39B3-6270-921D-9817-C40178FC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3A3D7-D9DA-CD09-6700-B86B8E97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76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F0E2A-5E11-E51F-06E4-A9DB87A90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69E10-AB63-7CEB-5E0F-8E5D0B9F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Umsetzungsschritte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829998-FB5C-5DCA-3F7A-AEED06EC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/>
              <a:t>AI-powered Quantum Expert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C0C2A6-3418-5857-C919-64D0BAC0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32909-EC19-48EF-8290-21E6AAD8A5C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DF1BEC-E9DA-D123-488B-6270CCBEB007}"/>
              </a:ext>
            </a:extLst>
          </p:cNvPr>
          <p:cNvSpPr/>
          <p:nvPr/>
        </p:nvSpPr>
        <p:spPr>
          <a:xfrm>
            <a:off x="990600" y="1371600"/>
            <a:ext cx="3073400" cy="4508500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en-US" sz="2000" b="1">
                <a:solidFill>
                  <a:srgbClr val="7F7F7F"/>
                </a:solidFill>
              </a:rPr>
              <a:t>Azure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3ED5AD-B141-3270-8B0E-154AB704B187}"/>
              </a:ext>
            </a:extLst>
          </p:cNvPr>
          <p:cNvSpPr/>
          <p:nvPr/>
        </p:nvSpPr>
        <p:spPr>
          <a:xfrm>
            <a:off x="8133080" y="1371600"/>
            <a:ext cx="3073400" cy="4508500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>
                <a:solidFill>
                  <a:schemeClr val="tx1">
                    <a:lumMod val="49000"/>
                    <a:lumOff val="51000"/>
                  </a:schemeClr>
                </a:solidFill>
              </a:rPr>
              <a:t>3. Frontend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0904FB-69F5-8CE6-CB39-9B14AB4E3195}"/>
              </a:ext>
            </a:extLst>
          </p:cNvPr>
          <p:cNvSpPr/>
          <p:nvPr/>
        </p:nvSpPr>
        <p:spPr>
          <a:xfrm>
            <a:off x="4546600" y="1371600"/>
            <a:ext cx="3073400" cy="4508500"/>
          </a:xfrm>
          <a:prstGeom prst="roundRect">
            <a:avLst/>
          </a:prstGeom>
          <a:solidFill>
            <a:schemeClr val="bg2"/>
          </a:solidFill>
          <a:ln>
            <a:solidFill>
              <a:srgbClr val="FE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>
                <a:solidFill>
                  <a:schemeClr val="tx1">
                    <a:lumMod val="49000"/>
                    <a:lumOff val="51000"/>
                  </a:schemeClr>
                </a:solidFill>
              </a:rPr>
              <a:t>2. Backend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6F29B-806F-8771-9DA1-C8906185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93" y="2351315"/>
            <a:ext cx="821872" cy="821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615A0-4B5C-BB9F-17E8-9FC1A7CA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24" t="10407" r="22619" b="9502"/>
          <a:stretch/>
        </p:blipFill>
        <p:spPr>
          <a:xfrm>
            <a:off x="1953986" y="3916136"/>
            <a:ext cx="1159334" cy="879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CE597C-25A9-C24A-D6AB-2765A635079A}"/>
              </a:ext>
            </a:extLst>
          </p:cNvPr>
          <p:cNvSpPr txBox="1"/>
          <p:nvPr/>
        </p:nvSpPr>
        <p:spPr>
          <a:xfrm>
            <a:off x="983652" y="3161155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Azure OpenAI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04FC9-9A76-40F7-F765-C8380250E6BF}"/>
              </a:ext>
            </a:extLst>
          </p:cNvPr>
          <p:cNvSpPr txBox="1"/>
          <p:nvPr/>
        </p:nvSpPr>
        <p:spPr>
          <a:xfrm>
            <a:off x="983651" y="4780404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Azure Search Service</a:t>
            </a:r>
          </a:p>
        </p:txBody>
      </p:sp>
      <p:pic>
        <p:nvPicPr>
          <p:cNvPr id="12" name="Picture 11" descr="Gradio Logo download gratuito SVG, P... · LobeHub">
            <a:extLst>
              <a:ext uri="{FF2B5EF4-FFF2-40B4-BE49-F238E27FC236}">
                <a16:creationId xmlns:a16="http://schemas.microsoft.com/office/drawing/2014/main" id="{FBF704DE-BB3B-B121-E778-BB51E5344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115" y="2166257"/>
            <a:ext cx="1083129" cy="987879"/>
          </a:xfrm>
          <a:prstGeom prst="rect">
            <a:avLst/>
          </a:prstGeom>
        </p:spPr>
      </p:pic>
      <p:pic>
        <p:nvPicPr>
          <p:cNvPr id="13" name="Picture 12" descr="Cloud-Computing-Dienste | Google Cloud">
            <a:extLst>
              <a:ext uri="{FF2B5EF4-FFF2-40B4-BE49-F238E27FC236}">
                <a16:creationId xmlns:a16="http://schemas.microsoft.com/office/drawing/2014/main" id="{CC35817B-BE78-5BA9-340E-304368B26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079" y="3634196"/>
            <a:ext cx="2743200" cy="1440180"/>
          </a:xfrm>
          <a:prstGeom prst="rect">
            <a:avLst/>
          </a:prstGeom>
        </p:spPr>
      </p:pic>
      <p:pic>
        <p:nvPicPr>
          <p:cNvPr id="14" name="Picture 13" descr="About Docker | Docker">
            <a:extLst>
              <a:ext uri="{FF2B5EF4-FFF2-40B4-BE49-F238E27FC236}">
                <a16:creationId xmlns:a16="http://schemas.microsoft.com/office/drawing/2014/main" id="{E8A35296-8D13-F104-7997-DA7B2F7E1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1" y="3988329"/>
            <a:ext cx="1205593" cy="799949"/>
          </a:xfrm>
          <a:prstGeom prst="rect">
            <a:avLst/>
          </a:prstGeom>
        </p:spPr>
      </p:pic>
      <p:pic>
        <p:nvPicPr>
          <p:cNvPr id="16" name="Picture 15" descr="python - Official Image | Docker Hub">
            <a:extLst>
              <a:ext uri="{FF2B5EF4-FFF2-40B4-BE49-F238E27FC236}">
                <a16:creationId xmlns:a16="http://schemas.microsoft.com/office/drawing/2014/main" id="{7BC0A704-6B7D-5435-4B4C-9AB68603F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801" y="2363264"/>
            <a:ext cx="838789" cy="8115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3CD2F2-43C0-B63F-A360-BD597B63956F}"/>
              </a:ext>
            </a:extLst>
          </p:cNvPr>
          <p:cNvSpPr txBox="1"/>
          <p:nvPr/>
        </p:nvSpPr>
        <p:spPr>
          <a:xfrm>
            <a:off x="4562330" y="3161155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3C114-6AAB-4556-DA25-DDF1170F81EA}"/>
              </a:ext>
            </a:extLst>
          </p:cNvPr>
          <p:cNvSpPr txBox="1"/>
          <p:nvPr/>
        </p:nvSpPr>
        <p:spPr>
          <a:xfrm>
            <a:off x="4548723" y="4780405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Docker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DFD00-B80E-247F-8450-0C338965466D}"/>
              </a:ext>
            </a:extLst>
          </p:cNvPr>
          <p:cNvSpPr txBox="1"/>
          <p:nvPr/>
        </p:nvSpPr>
        <p:spPr>
          <a:xfrm>
            <a:off x="8141008" y="4780404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Google Cloud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65978-ADBE-5CE5-B9FA-FD9D747272D8}"/>
              </a:ext>
            </a:extLst>
          </p:cNvPr>
          <p:cNvSpPr txBox="1"/>
          <p:nvPr/>
        </p:nvSpPr>
        <p:spPr>
          <a:xfrm>
            <a:off x="8141009" y="3161155"/>
            <a:ext cx="3075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Gradio</a:t>
            </a:r>
            <a:r>
              <a:rPr lang="en-US"/>
              <a:t>-Packs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291B0B-D29A-6AC8-FC53-25DCEE66CD10}"/>
              </a:ext>
            </a:extLst>
          </p:cNvPr>
          <p:cNvCxnSpPr/>
          <p:nvPr/>
        </p:nvCxnSpPr>
        <p:spPr>
          <a:xfrm flipH="1" flipV="1">
            <a:off x="3109806" y="2767205"/>
            <a:ext cx="2233345" cy="5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1D5150-7333-16B9-F0FC-70A2C11B7543}"/>
              </a:ext>
            </a:extLst>
          </p:cNvPr>
          <p:cNvCxnSpPr>
            <a:cxnSpLocks/>
          </p:cNvCxnSpPr>
          <p:nvPr/>
        </p:nvCxnSpPr>
        <p:spPr>
          <a:xfrm flipV="1">
            <a:off x="3134457" y="2888684"/>
            <a:ext cx="2173000" cy="126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811D50-5917-C797-B001-6FC3FB4D1876}"/>
              </a:ext>
            </a:extLst>
          </p:cNvPr>
          <p:cNvSpPr txBox="1"/>
          <p:nvPr/>
        </p:nvSpPr>
        <p:spPr>
          <a:xfrm>
            <a:off x="3818518" y="2527836"/>
            <a:ext cx="13208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Ruft</a:t>
            </a:r>
            <a:r>
              <a:rPr lang="en-US" sz="1200"/>
              <a:t> LLM 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29FE31-83E7-B7A7-6902-76E4E9AFD1D0}"/>
              </a:ext>
            </a:extLst>
          </p:cNvPr>
          <p:cNvSpPr txBox="1"/>
          <p:nvPr/>
        </p:nvSpPr>
        <p:spPr>
          <a:xfrm rot="19740000">
            <a:off x="3521457" y="3458616"/>
            <a:ext cx="18178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Erhält</a:t>
            </a:r>
            <a:r>
              <a:rPr lang="en-US" sz="1200"/>
              <a:t> </a:t>
            </a:r>
            <a:r>
              <a:rPr lang="en-US" sz="1200" err="1"/>
              <a:t>Kontext</a:t>
            </a:r>
            <a:r>
              <a:rPr lang="en-US" sz="1200"/>
              <a:t>-Daten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796D28-4217-5A7E-506B-2858DEF1EE56}"/>
              </a:ext>
            </a:extLst>
          </p:cNvPr>
          <p:cNvCxnSpPr>
            <a:cxnSpLocks/>
          </p:cNvCxnSpPr>
          <p:nvPr/>
        </p:nvCxnSpPr>
        <p:spPr>
          <a:xfrm flipH="1" flipV="1">
            <a:off x="6687893" y="2756161"/>
            <a:ext cx="2233345" cy="5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635F0-4753-DDDC-D72D-AD21A56F23FE}"/>
              </a:ext>
            </a:extLst>
          </p:cNvPr>
          <p:cNvCxnSpPr>
            <a:cxnSpLocks/>
          </p:cNvCxnSpPr>
          <p:nvPr/>
        </p:nvCxnSpPr>
        <p:spPr>
          <a:xfrm flipH="1">
            <a:off x="6091549" y="3490517"/>
            <a:ext cx="2560" cy="381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86B502-03BE-5590-315B-155D3B857F81}"/>
              </a:ext>
            </a:extLst>
          </p:cNvPr>
          <p:cNvCxnSpPr>
            <a:cxnSpLocks/>
          </p:cNvCxnSpPr>
          <p:nvPr/>
        </p:nvCxnSpPr>
        <p:spPr>
          <a:xfrm flipV="1">
            <a:off x="6701501" y="4655639"/>
            <a:ext cx="2217175" cy="5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5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BBCC18-86DF-1046-B5B8-16CBFAF31E5C}">
  <we:reference id="wa200003964" version="1.0.0.0" store="de-DE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8248464-6923-4309-886e-eb9aa9140c69" xsi:nil="true"/>
    <lcf76f155ced4ddcb4097134ff3c332f xmlns="b1e039f1-2e54-4fee-9963-632c30d57e5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BCF731E1663974D92022F8E43001B87" ma:contentTypeVersion="12" ma:contentTypeDescription="Ein neues Dokument erstellen." ma:contentTypeScope="" ma:versionID="53d69bbd45d6b6a985d51278447df0ac">
  <xsd:schema xmlns:xsd="http://www.w3.org/2001/XMLSchema" xmlns:xs="http://www.w3.org/2001/XMLSchema" xmlns:p="http://schemas.microsoft.com/office/2006/metadata/properties" xmlns:ns2="b1e039f1-2e54-4fee-9963-632c30d57e5e" xmlns:ns3="b8248464-6923-4309-886e-eb9aa9140c69" targetNamespace="http://schemas.microsoft.com/office/2006/metadata/properties" ma:root="true" ma:fieldsID="e02db133908d51b57e84e04558f6dfa0" ns2:_="" ns3:_="">
    <xsd:import namespace="b1e039f1-2e54-4fee-9963-632c30d57e5e"/>
    <xsd:import namespace="b8248464-6923-4309-886e-eb9aa9140c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039f1-2e54-4fee-9963-632c30d57e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c6159e26-e387-4955-8c38-302e604e49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248464-6923-4309-886e-eb9aa9140c6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a290407-9199-4b36-9d9e-73d559672ea6}" ma:internalName="TaxCatchAll" ma:showField="CatchAllData" ma:web="b8248464-6923-4309-886e-eb9aa9140c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A6EB4-8606-4161-9500-B5FCC5341E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E81B1-3AF4-4DB3-9255-6709CBCAA9CF}">
  <ds:schemaRefs>
    <ds:schemaRef ds:uri="http://purl.org/dc/dcmitype/"/>
    <ds:schemaRef ds:uri="http://schemas.microsoft.com/office/2006/metadata/properties"/>
    <ds:schemaRef ds:uri="b1e039f1-2e54-4fee-9963-632c30d57e5e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8248464-6923-4309-886e-eb9aa9140c6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00D8FA6-0A92-436C-9D88-3440DC987405}">
  <ds:schemaRefs>
    <ds:schemaRef ds:uri="b1e039f1-2e54-4fee-9963-632c30d57e5e"/>
    <ds:schemaRef ds:uri="b8248464-6923-4309-886e-eb9aa9140c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0629466-5815-4bba-a174-daf8ccaf3be1}" enabled="0" method="" siteId="{a0629466-5815-4bba-a174-daf8ccaf3be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1712</Words>
  <Application>Microsoft Office PowerPoint</Application>
  <PresentationFormat>Widescreen</PresentationFormat>
  <Paragraphs>400</Paragraphs>
  <Slides>32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Arial,Sans-Serif</vt:lpstr>
      <vt:lpstr>Calibri</vt:lpstr>
      <vt:lpstr>Wingdings</vt:lpstr>
      <vt:lpstr>Office</vt:lpstr>
      <vt:lpstr>DBE AI-powered Quantum Expert</vt:lpstr>
      <vt:lpstr>Agenda</vt:lpstr>
      <vt:lpstr>PowerPoint Presentation</vt:lpstr>
      <vt:lpstr>RECAP: Unser Projekt mit KIPU Quantum </vt:lpstr>
      <vt:lpstr>PowerPoint Presentation</vt:lpstr>
      <vt:lpstr>Überblick über die erarbeiteten Inhalte</vt:lpstr>
      <vt:lpstr>Überblick über die erarbeiteten Inhalte</vt:lpstr>
      <vt:lpstr>PowerPoint Presentation</vt:lpstr>
      <vt:lpstr>Umsetzungsschritte</vt:lpstr>
      <vt:lpstr>Azure - Quellenangaben</vt:lpstr>
      <vt:lpstr>Azure - Quellenangaben</vt:lpstr>
      <vt:lpstr>Azure - Quellenangaben</vt:lpstr>
      <vt:lpstr>Azure / Backend – Quellenangaben – Systemoptimierung 1</vt:lpstr>
      <vt:lpstr>Azure - Quellenangaben</vt:lpstr>
      <vt:lpstr>Azure - Tracing Optionen</vt:lpstr>
      <vt:lpstr>Azure / Backend – Systemoptimierung 2 - Systemprompt</vt:lpstr>
      <vt:lpstr>Backend / Frontend – Systemoptimierung 3 </vt:lpstr>
      <vt:lpstr>It´s  demo  time…</vt:lpstr>
      <vt:lpstr>Key Learnings - Technische Umsetzung</vt:lpstr>
      <vt:lpstr>PowerPoint Presentation</vt:lpstr>
      <vt:lpstr>Evaluierung &amp; Qualitätskontrolle - Vorgehensweise</vt:lpstr>
      <vt:lpstr>Evaluierungsgrundlage - Fragenkatalog für Evaluierungsprompt</vt:lpstr>
      <vt:lpstr>Evaluierungsprozess und Ergebnis</vt:lpstr>
      <vt:lpstr>Endnutzer  - Customer Journey/Google Forms</vt:lpstr>
      <vt:lpstr>Key Learnings - Evaluierung</vt:lpstr>
      <vt:lpstr>PowerPoint Presentation</vt:lpstr>
      <vt:lpstr>Bisherige Workflow Implementierung</vt:lpstr>
      <vt:lpstr>Agentic AI</vt:lpstr>
      <vt:lpstr>Tool Use für Quantum Backends</vt:lpstr>
      <vt:lpstr>Model Context Protocol</vt:lpstr>
      <vt:lpstr>No Code Workflow Automation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DBE AI-powered Quantum Expert</dc:title>
  <dc:creator>Kunik, Lars</dc:creator>
  <cp:lastModifiedBy>Kunik, Lars</cp:lastModifiedBy>
  <cp:revision>1</cp:revision>
  <dcterms:created xsi:type="dcterms:W3CDTF">2024-10-30T18:34:24Z</dcterms:created>
  <dcterms:modified xsi:type="dcterms:W3CDTF">2025-10-06T09:45:17Z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0x010100CBCF731E1663974D92022F8E43001B87</vt:lpwstr>
  </property>
  <property fmtid="{D5CDD505-2E9C-101B-9397-08002B2CF9AE}" pid="3" name="MediaServiceImageTags">
    <vt:lpwstr/>
  </property>
</Properties>
</file>